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4"/>
  </p:notesMasterIdLst>
  <p:handoutMasterIdLst>
    <p:handoutMasterId r:id="rId35"/>
  </p:handoutMasterIdLst>
  <p:sldIdLst>
    <p:sldId id="1779" r:id="rId8"/>
    <p:sldId id="1836" r:id="rId9"/>
    <p:sldId id="2035" r:id="rId10"/>
    <p:sldId id="1800" r:id="rId11"/>
    <p:sldId id="1942" r:id="rId12"/>
    <p:sldId id="1955" r:id="rId13"/>
    <p:sldId id="1941" r:id="rId14"/>
    <p:sldId id="2034" r:id="rId15"/>
    <p:sldId id="1932" r:id="rId16"/>
    <p:sldId id="1943" r:id="rId17"/>
    <p:sldId id="2031" r:id="rId18"/>
    <p:sldId id="2036" r:id="rId19"/>
    <p:sldId id="1915" r:id="rId20"/>
    <p:sldId id="1944" r:id="rId21"/>
    <p:sldId id="2037" r:id="rId22"/>
    <p:sldId id="1936" r:id="rId23"/>
    <p:sldId id="2038" r:id="rId24"/>
    <p:sldId id="2040" r:id="rId25"/>
    <p:sldId id="2032" r:id="rId26"/>
    <p:sldId id="1948" r:id="rId27"/>
    <p:sldId id="2033" r:id="rId28"/>
    <p:sldId id="2030" r:id="rId29"/>
    <p:sldId id="1940" r:id="rId30"/>
    <p:sldId id="1945" r:id="rId31"/>
    <p:sldId id="1838"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77DD76"/>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14553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hyperlink" Target="http://www.hiascend.com/" TargetMode="External"/><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10">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 id="2147483925"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hyperlink" Target="https://www.anandtech.com/show/12673/titan-v-deep-learning-deep-dive/3" TargetMode="External"/><Relationship Id="rId3" Type="http://schemas.openxmlformats.org/officeDocument/2006/relationships/hyperlink" Target="https://developer.nvidia.com/blog/programming-tensor-cores-cuda-9/" TargetMode="External"/><Relationship Id="rId7" Type="http://schemas.openxmlformats.org/officeDocument/2006/relationships/hyperlink" Target="https://www.anandtech.com/Gallery/Album/6493#33" TargetMode="External"/><Relationship Id="rId12" Type="http://schemas.openxmlformats.org/officeDocument/2006/relationships/hyperlink" Target="https://learnopencv.com/demystifying-gpu-architectures-for-deep-learning-part-2/"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6.xml"/><Relationship Id="rId6" Type="http://schemas.openxmlformats.org/officeDocument/2006/relationships/hyperlink" Target="https://www.anandtech.com/Gallery/Album/6494#15" TargetMode="External"/><Relationship Id="rId11" Type="http://schemas.openxmlformats.org/officeDocument/2006/relationships/hyperlink" Target="https://aijishu.com/a/1060000000286803#item-2" TargetMode="External"/><Relationship Id="rId5" Type="http://schemas.openxmlformats.org/officeDocument/2006/relationships/hyperlink" Target="https://developer.nvidia.com/blog/optimizing-gpu-performance-tensor-cores/" TargetMode="External"/><Relationship Id="rId10" Type="http://schemas.openxmlformats.org/officeDocument/2006/relationships/hyperlink" Target="https://www.cnblogs.com/wujianming-110117/p/12993096.html" TargetMode="External"/><Relationship Id="rId4" Type="http://schemas.openxmlformats.org/officeDocument/2006/relationships/hyperlink" Target="https://developer.nvidia.com/blog/accelerating-winml-and-nvidia-tensor-cores/" TargetMode="External"/><Relationship Id="rId9" Type="http://schemas.openxmlformats.org/officeDocument/2006/relationships/hyperlink" Target="https://www.anandtech.com/show/12673/titan-v-deep-learning-deep-dive/4"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9695178"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原理</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基本原理</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940893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什么是</a:t>
            </a:r>
            <a:r>
              <a:rPr lang="zh-CN" altLang="en-US" dirty="0"/>
              <a:t>混</a:t>
            </a:r>
            <a:r>
              <a:rPr lang="zh-CN" altLang="en-US" dirty="0">
                <a:latin typeface="Gill Sans MT" panose="020B0502020104020203" pitchFamily="34" charset="0"/>
              </a:rPr>
              <a:t>合精度？</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
        <p:nvSpPr>
          <p:cNvPr id="3" name="矩形 2">
            <a:extLst>
              <a:ext uri="{FF2B5EF4-FFF2-40B4-BE49-F238E27FC236}">
                <a16:creationId xmlns:a16="http://schemas.microsoft.com/office/drawing/2014/main" id="{CA6B7A7C-F5E0-C645-9013-0016BEC8709D}"/>
              </a:ext>
            </a:extLst>
          </p:cNvPr>
          <p:cNvSpPr/>
          <p:nvPr/>
        </p:nvSpPr>
        <p:spPr>
          <a:xfrm>
            <a:off x="644609" y="3429000"/>
            <a:ext cx="3962623" cy="499689"/>
          </a:xfrm>
          <a:prstGeom prst="rect">
            <a:avLst/>
          </a:prstGeom>
        </p:spPr>
        <p:txBody>
          <a:bodyPr wrap="none">
            <a:spAutoFit/>
          </a:bodyPr>
          <a:lstStyle/>
          <a:p>
            <a:pPr marL="239106" indent="-239106" defTabSz="1218804" latinLnBrk="1">
              <a:lnSpc>
                <a:spcPct val="150000"/>
              </a:lnSpc>
              <a:spcBef>
                <a:spcPts val="0"/>
              </a:spcBef>
              <a:buClr>
                <a:srgbClr val="71B2FF"/>
              </a:buClr>
              <a:buChar char="•"/>
            </a:pPr>
            <a:r>
              <a:rPr lang="zh-CN" altLang="en-US" sz="2000" kern="0" dirty="0">
                <a:solidFill>
                  <a:srgbClr val="374154"/>
                </a:solidFill>
                <a:latin typeface="Gill Sans MT" panose="020B0502020104020203" pitchFamily="34" charset="0"/>
                <a:ea typeface="微软雅黑" pitchFamily="34" charset="-122"/>
              </a:rPr>
              <a:t>网络层面既有 </a:t>
            </a:r>
            <a:r>
              <a:rPr lang="en-US" altLang="zh-CN" sz="2000" kern="0" dirty="0">
                <a:solidFill>
                  <a:srgbClr val="374154"/>
                </a:solidFill>
                <a:latin typeface="Gill Sans MT" panose="020B0502020104020203" pitchFamily="34" charset="0"/>
                <a:ea typeface="微软雅黑" pitchFamily="34" charset="-122"/>
              </a:rPr>
              <a:t>FP16 </a:t>
            </a:r>
            <a:r>
              <a:rPr lang="zh-CN" altLang="en-US" sz="2000" kern="0" dirty="0">
                <a:solidFill>
                  <a:srgbClr val="374154"/>
                </a:solidFill>
                <a:latin typeface="Gill Sans MT" panose="020B0502020104020203" pitchFamily="34" charset="0"/>
                <a:ea typeface="微软雅黑" pitchFamily="34" charset="-122"/>
              </a:rPr>
              <a:t>又有 </a:t>
            </a:r>
            <a:r>
              <a:rPr lang="en-US" altLang="zh-CN" sz="2000" kern="0" dirty="0">
                <a:solidFill>
                  <a:srgbClr val="374154"/>
                </a:solidFill>
                <a:latin typeface="Gill Sans MT" panose="020B0502020104020203" pitchFamily="34" charset="0"/>
                <a:ea typeface="微软雅黑" pitchFamily="34" charset="-122"/>
              </a:rPr>
              <a:t>FP32</a:t>
            </a:r>
            <a:r>
              <a:rPr lang="zh-CN" altLang="en-US" sz="2000" kern="0" dirty="0">
                <a:solidFill>
                  <a:srgbClr val="374154"/>
                </a:solidFill>
                <a:latin typeface="Gill Sans MT" panose="020B0502020104020203" pitchFamily="34" charset="0"/>
                <a:ea typeface="微软雅黑" pitchFamily="34" charset="-122"/>
              </a:rPr>
              <a:t>。</a:t>
            </a:r>
          </a:p>
        </p:txBody>
      </p:sp>
      <p:sp>
        <p:nvSpPr>
          <p:cNvPr id="7" name="乘 6">
            <a:extLst>
              <a:ext uri="{FF2B5EF4-FFF2-40B4-BE49-F238E27FC236}">
                <a16:creationId xmlns:a16="http://schemas.microsoft.com/office/drawing/2014/main" id="{CC7BD358-0B1F-DD45-962C-6A162D6775F7}"/>
              </a:ext>
            </a:extLst>
          </p:cNvPr>
          <p:cNvSpPr/>
          <p:nvPr/>
        </p:nvSpPr>
        <p:spPr bwMode="auto">
          <a:xfrm>
            <a:off x="4298181" y="3145367"/>
            <a:ext cx="1203117" cy="1143330"/>
          </a:xfrm>
          <a:prstGeom prst="mathMultiply">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858809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5A69BB-B7FF-3848-8F98-FA3AC0ABD398}"/>
              </a:ext>
            </a:extLst>
          </p:cNvPr>
          <p:cNvSpPr>
            <a:spLocks noGrp="1"/>
          </p:cNvSpPr>
          <p:nvPr>
            <p:ph type="title"/>
          </p:nvPr>
        </p:nvSpPr>
        <p:spPr/>
        <p:txBody>
          <a:bodyPr/>
          <a:lstStyle/>
          <a:p>
            <a:r>
              <a:rPr lang="zh-CN" altLang="en-US" dirty="0"/>
              <a:t>混合精度</a:t>
            </a:r>
          </a:p>
        </p:txBody>
      </p:sp>
      <p:sp>
        <p:nvSpPr>
          <p:cNvPr id="6" name="内容占位符 5">
            <a:extLst>
              <a:ext uri="{FF2B5EF4-FFF2-40B4-BE49-F238E27FC236}">
                <a16:creationId xmlns:a16="http://schemas.microsoft.com/office/drawing/2014/main" id="{51610249-4120-9F46-B793-B42A8DF7E1DA}"/>
              </a:ext>
            </a:extLst>
          </p:cNvPr>
          <p:cNvSpPr>
            <a:spLocks noGrp="1"/>
          </p:cNvSpPr>
          <p:nvPr>
            <p:ph sz="half" idx="1"/>
          </p:nvPr>
        </p:nvSpPr>
        <p:spPr>
          <a:xfrm>
            <a:off x="623635" y="1412776"/>
            <a:ext cx="10963473" cy="1512168"/>
          </a:xfrm>
        </p:spPr>
        <p:txBody>
          <a:bodyPr/>
          <a:lstStyle/>
          <a:p>
            <a:r>
              <a:rPr lang="zh-CN" altLang="en-US" sz="1800" dirty="0"/>
              <a:t>混合精度是指在底层硬件算子层面，使用半精度（</a:t>
            </a:r>
            <a:r>
              <a:rPr lang="en-US" altLang="zh-CN" sz="1800" dirty="0"/>
              <a:t>FP16</a:t>
            </a:r>
            <a:r>
              <a:rPr lang="zh-CN" altLang="en-US" sz="1800" dirty="0"/>
              <a:t>）作为输入和输出，使用全精度（</a:t>
            </a:r>
            <a:r>
              <a:rPr lang="en-US" altLang="zh-CN" sz="1800" dirty="0"/>
              <a:t>FP32</a:t>
            </a:r>
            <a:r>
              <a:rPr lang="zh-CN" altLang="en-US" sz="1800" dirty="0"/>
              <a:t>）进行中间结果计算从而不损失过多精度的技术。这个底层硬件层面其实指的就是 </a:t>
            </a:r>
            <a:r>
              <a:rPr lang="en-US" altLang="zh-CN" sz="1800" dirty="0"/>
              <a:t>Tensor Core</a:t>
            </a:r>
            <a:r>
              <a:rPr lang="zh-CN" altLang="en-US" sz="1800" dirty="0"/>
              <a:t>，所以 </a:t>
            </a:r>
            <a:r>
              <a:rPr lang="en-US" altLang="zh-CN" sz="1800" dirty="0"/>
              <a:t>GPU </a:t>
            </a:r>
            <a:r>
              <a:rPr lang="zh-CN" altLang="en-US" sz="1800" dirty="0"/>
              <a:t>上有 </a:t>
            </a:r>
            <a:r>
              <a:rPr lang="en-US" altLang="zh-CN" sz="1800" dirty="0"/>
              <a:t>Tensor Core </a:t>
            </a:r>
            <a:r>
              <a:rPr lang="zh-CN" altLang="en-US" sz="1800" dirty="0"/>
              <a:t>是使用混合精度训练加速的必要条件。</a:t>
            </a:r>
          </a:p>
        </p:txBody>
      </p:sp>
      <p:pic>
        <p:nvPicPr>
          <p:cNvPr id="7" name="图片 6">
            <a:extLst>
              <a:ext uri="{FF2B5EF4-FFF2-40B4-BE49-F238E27FC236}">
                <a16:creationId xmlns:a16="http://schemas.microsoft.com/office/drawing/2014/main" id="{CD67EFB6-4ECA-3141-9C24-6A2E0097D7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9705" y="3090664"/>
            <a:ext cx="10731332" cy="2994791"/>
          </a:xfrm>
          <a:prstGeom prst="rect">
            <a:avLst/>
          </a:prstGeom>
        </p:spPr>
      </p:pic>
    </p:spTree>
    <p:extLst>
      <p:ext uri="{BB962C8B-B14F-4D97-AF65-F5344CB8AC3E}">
        <p14:creationId xmlns:p14="http://schemas.microsoft.com/office/powerpoint/2010/main" val="1290108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a:xfrm>
            <a:off x="769789" y="1988840"/>
            <a:ext cx="5762777" cy="1849980"/>
          </a:xfrm>
        </p:spPr>
        <p:txBody>
          <a:bodyPr/>
          <a:lstStyle/>
          <a:p>
            <a:r>
              <a:rPr lang="en-US" altLang="zh-CN" sz="1800" dirty="0"/>
              <a:t>GPU</a:t>
            </a:r>
            <a:r>
              <a:rPr lang="zh-CN" altLang="en-US" sz="1800" dirty="0"/>
              <a:t> 并行模式实现深度学习功能过于通用，最常见 </a:t>
            </a:r>
            <a:r>
              <a:rPr lang="en-US" altLang="zh-CN" sz="1800" dirty="0"/>
              <a:t>Conv/GEMM</a:t>
            </a:r>
            <a:r>
              <a:rPr lang="zh-CN" altLang="en-US" sz="1800" dirty="0"/>
              <a:t> 操作，依旧要被编码成 </a:t>
            </a:r>
            <a:r>
              <a:rPr lang="en-US" altLang="zh-CN" sz="1800" dirty="0"/>
              <a:t>FMA</a:t>
            </a:r>
            <a:r>
              <a:rPr lang="zh-CN" altLang="en-US" sz="1800" dirty="0"/>
              <a:t>，硬件层面还是需要把数据按：</a:t>
            </a:r>
            <a:r>
              <a:rPr lang="zh-CN" altLang="en-US" sz="1800" strike="sngStrike" dirty="0"/>
              <a:t>寄存器</a:t>
            </a:r>
            <a:r>
              <a:rPr lang="en-US" altLang="zh-CN" sz="1800" strike="sngStrike" dirty="0"/>
              <a:t>-ALU-</a:t>
            </a:r>
            <a:r>
              <a:rPr lang="zh-CN" altLang="en-US" sz="1800" strike="sngStrike" dirty="0"/>
              <a:t>寄存器</a:t>
            </a:r>
            <a:r>
              <a:rPr lang="en-US" altLang="zh-CN" sz="1800" strike="sngStrike" dirty="0"/>
              <a:t>-ALU-</a:t>
            </a:r>
            <a:r>
              <a:rPr lang="zh-CN" altLang="en-US" sz="1800" strike="sngStrike" dirty="0"/>
              <a:t>寄存器 </a:t>
            </a:r>
            <a:r>
              <a:rPr lang="zh-CN" altLang="en-US" sz="1800" dirty="0"/>
              <a:t>，方式来回搬运。</a:t>
            </a:r>
            <a:endParaRPr lang="en-US" altLang="zh-CN" sz="1800" dirty="0"/>
          </a:p>
        </p:txBody>
      </p:sp>
      <p:pic>
        <p:nvPicPr>
          <p:cNvPr id="5" name="图片 4">
            <a:extLst>
              <a:ext uri="{FF2B5EF4-FFF2-40B4-BE49-F238E27FC236}">
                <a16:creationId xmlns:a16="http://schemas.microsoft.com/office/drawing/2014/main" id="{D939B43C-6242-574A-AE71-6ABF78D0DE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
        <p:nvSpPr>
          <p:cNvPr id="8" name="内容占位符 6">
            <a:extLst>
              <a:ext uri="{FF2B5EF4-FFF2-40B4-BE49-F238E27FC236}">
                <a16:creationId xmlns:a16="http://schemas.microsoft.com/office/drawing/2014/main" id="{70BE1435-CD03-0A48-9658-500928AFA9ED}"/>
              </a:ext>
            </a:extLst>
          </p:cNvPr>
          <p:cNvSpPr txBox="1">
            <a:spLocks/>
          </p:cNvSpPr>
          <p:nvPr/>
        </p:nvSpPr>
        <p:spPr>
          <a:xfrm>
            <a:off x="769789" y="4459340"/>
            <a:ext cx="5762777" cy="184998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t>V100</a:t>
            </a:r>
            <a:r>
              <a:rPr lang="en-US" sz="1800" dirty="0"/>
              <a:t> </a:t>
            </a:r>
            <a:r>
              <a:rPr lang="en-US" altLang="zh-CN" sz="1800" dirty="0"/>
              <a:t>Tensor</a:t>
            </a:r>
            <a:r>
              <a:rPr lang="en-US" sz="1800" dirty="0"/>
              <a:t> </a:t>
            </a:r>
            <a:r>
              <a:rPr lang="en-US" altLang="zh-CN" sz="1800" dirty="0"/>
              <a:t>Core</a:t>
            </a:r>
            <a:r>
              <a:rPr lang="en-US" sz="1800" dirty="0"/>
              <a:t> </a:t>
            </a:r>
            <a:r>
              <a:rPr lang="zh-CN" altLang="en-US" sz="1800" dirty="0"/>
              <a:t>提供可编程矩阵乘法和累加单元（</a:t>
            </a:r>
            <a:r>
              <a:rPr lang="en-US" altLang="zh-CN" sz="1800" dirty="0"/>
              <a:t>matrix-multiply-and-accumulate units</a:t>
            </a:r>
            <a:r>
              <a:rPr lang="en-US" sz="1800" dirty="0"/>
              <a:t>），</a:t>
            </a:r>
            <a:r>
              <a:rPr lang="zh-CN" altLang="en-US" sz="1800" dirty="0"/>
              <a:t>可为 </a:t>
            </a:r>
            <a:r>
              <a:rPr lang="en-US" altLang="zh-CN" sz="1800" dirty="0"/>
              <a:t>AI</a:t>
            </a:r>
            <a:r>
              <a:rPr lang="en-US" sz="1800" dirty="0"/>
              <a:t> </a:t>
            </a:r>
            <a:r>
              <a:rPr lang="zh-CN" altLang="en-US" sz="1800" dirty="0"/>
              <a:t>训练和推理提供</a:t>
            </a:r>
            <a:r>
              <a:rPr lang="en-US" altLang="zh-CN" sz="1800" dirty="0"/>
              <a:t>125</a:t>
            </a:r>
            <a:r>
              <a:rPr lang="zh-CN" altLang="en-US" sz="1800" dirty="0"/>
              <a:t> </a:t>
            </a:r>
            <a:r>
              <a:rPr lang="en-US" altLang="zh-CN" sz="1800" dirty="0"/>
              <a:t>Tensor</a:t>
            </a:r>
            <a:r>
              <a:rPr lang="en-US" sz="1800" dirty="0"/>
              <a:t> </a:t>
            </a:r>
            <a:r>
              <a:rPr lang="en-US" altLang="zh-CN" sz="1800" dirty="0"/>
              <a:t>TFLOPS</a:t>
            </a:r>
            <a:r>
              <a:rPr lang="en-US" sz="1800" dirty="0"/>
              <a:t> </a:t>
            </a:r>
            <a:r>
              <a:rPr lang="zh-CN" altLang="en-US" sz="1800" dirty="0"/>
              <a:t>算力。</a:t>
            </a:r>
            <a:r>
              <a:rPr lang="en-US" altLang="zh-CN" sz="1800" dirty="0"/>
              <a:t>V100 </a:t>
            </a:r>
            <a:r>
              <a:rPr lang="zh-CN" altLang="en-US" sz="1800" dirty="0"/>
              <a:t>包含</a:t>
            </a:r>
            <a:r>
              <a:rPr lang="en-US" altLang="zh-CN" sz="1800" dirty="0"/>
              <a:t>640</a:t>
            </a:r>
            <a:r>
              <a:rPr lang="zh-CN" altLang="en-US" sz="1800" dirty="0"/>
              <a:t>个</a:t>
            </a:r>
            <a:r>
              <a:rPr lang="en-US" altLang="zh-CN" sz="1800" dirty="0"/>
              <a:t>Tensor</a:t>
            </a:r>
            <a:r>
              <a:rPr lang="zh-CN" altLang="en-US" sz="1800" dirty="0"/>
              <a:t>内核：每个</a:t>
            </a:r>
            <a:r>
              <a:rPr lang="en-US" altLang="zh-CN" sz="1800" dirty="0"/>
              <a:t>SM 8</a:t>
            </a:r>
            <a:r>
              <a:rPr lang="zh-CN" altLang="en-US" sz="1800" dirty="0"/>
              <a:t>个。</a:t>
            </a:r>
          </a:p>
        </p:txBody>
      </p:sp>
      <p:sp>
        <p:nvSpPr>
          <p:cNvPr id="3" name="矩形 2">
            <a:extLst>
              <a:ext uri="{FF2B5EF4-FFF2-40B4-BE49-F238E27FC236}">
                <a16:creationId xmlns:a16="http://schemas.microsoft.com/office/drawing/2014/main" id="{A0EF50D7-C68D-D84B-967E-4F9C48BEAE60}"/>
              </a:ext>
            </a:extLst>
          </p:cNvPr>
          <p:cNvSpPr/>
          <p:nvPr/>
        </p:nvSpPr>
        <p:spPr bwMode="auto">
          <a:xfrm>
            <a:off x="769789" y="140569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CUDA</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 </a:t>
            </a: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Core</a:t>
            </a:r>
            <a:r>
              <a:rPr lang="en-US" altLang="zh-CN" sz="2400" b="1" dirty="0">
                <a:solidFill>
                  <a:schemeClr val="bg1"/>
                </a:solidFill>
                <a:latin typeface="Gill Sans MT" panose="020B0502020104020203" pitchFamily="34" charset="0"/>
                <a:ea typeface="+mj-ea"/>
              </a:rPr>
              <a:t>:</a:t>
            </a:r>
            <a:endParaRPr kumimoji="0" lang="zh-CN" altLang="en-US" sz="2400" b="1" i="0" u="none" strike="noStrike" cap="none" normalizeH="0" baseline="0" dirty="0">
              <a:ln>
                <a:noFill/>
              </a:ln>
              <a:solidFill>
                <a:schemeClr val="bg1"/>
              </a:solidFill>
              <a:effectLst/>
              <a:latin typeface="Gill Sans MT" panose="020B0502020104020203" pitchFamily="34" charset="0"/>
              <a:ea typeface="+mj-ea"/>
            </a:endParaRPr>
          </a:p>
        </p:txBody>
      </p:sp>
      <p:sp>
        <p:nvSpPr>
          <p:cNvPr id="9" name="矩形 8">
            <a:extLst>
              <a:ext uri="{FF2B5EF4-FFF2-40B4-BE49-F238E27FC236}">
                <a16:creationId xmlns:a16="http://schemas.microsoft.com/office/drawing/2014/main" id="{48F672A6-893D-8142-B36B-F5B70AF2903F}"/>
              </a:ext>
            </a:extLst>
          </p:cNvPr>
          <p:cNvSpPr/>
          <p:nvPr/>
        </p:nvSpPr>
        <p:spPr bwMode="auto">
          <a:xfrm>
            <a:off x="769789" y="392597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Tensor</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 </a:t>
            </a: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Core:</a:t>
            </a:r>
            <a:endParaRPr kumimoji="0" lang="zh-CN" altLang="en-US" sz="2400" b="1" i="0" u="none" strike="noStrike" cap="none" normalizeH="0" baseline="0" dirty="0">
              <a:ln>
                <a:noFill/>
              </a:ln>
              <a:solidFill>
                <a:schemeClr val="bg1"/>
              </a:solidFill>
              <a:effectLst/>
              <a:latin typeface="Gill Sans MT" panose="020B0502020104020203" pitchFamily="34" charset="0"/>
              <a:ea typeface="+mj-ea"/>
            </a:endParaRPr>
          </a:p>
        </p:txBody>
      </p:sp>
    </p:spTree>
    <p:extLst>
      <p:ext uri="{BB962C8B-B14F-4D97-AF65-F5344CB8AC3E}">
        <p14:creationId xmlns:p14="http://schemas.microsoft.com/office/powerpoint/2010/main" val="27639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65EAB5-B9D2-EA42-90D1-83BFCB446E29}"/>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F2452FC4-A8E0-C646-BFDB-C6D2BF6C50A4}"/>
              </a:ext>
            </a:extLst>
          </p:cNvPr>
          <p:cNvSpPr>
            <a:spLocks noGrp="1"/>
          </p:cNvSpPr>
          <p:nvPr>
            <p:ph sz="half" idx="1"/>
          </p:nvPr>
        </p:nvSpPr>
        <p:spPr/>
        <p:txBody>
          <a:bodyPr/>
          <a:lstStyle/>
          <a:p>
            <a:r>
              <a:rPr lang="zh-CN" altLang="en-US" sz="1800" dirty="0"/>
              <a:t>每个 </a:t>
            </a:r>
            <a:r>
              <a:rPr lang="en-US" altLang="zh-CN" sz="1800" dirty="0"/>
              <a:t>Tensor Core</a:t>
            </a:r>
            <a:r>
              <a:rPr lang="zh-CN" altLang="en-US" sz="1800" dirty="0"/>
              <a:t> 每周期能执行 </a:t>
            </a:r>
            <a:r>
              <a:rPr lang="en-US" altLang="zh-CN" sz="1800" b="1" dirty="0"/>
              <a:t>4x4x4</a:t>
            </a:r>
            <a:r>
              <a:rPr lang="zh-CN" altLang="en-US" sz="1800" b="1" dirty="0"/>
              <a:t>  </a:t>
            </a:r>
            <a:r>
              <a:rPr lang="en-US" altLang="zh-CN" sz="1800" b="1" dirty="0"/>
              <a:t>GEMM</a:t>
            </a:r>
            <a:r>
              <a:rPr lang="zh-CN" altLang="en-US" sz="1800" dirty="0"/>
              <a:t>，</a:t>
            </a:r>
            <a:r>
              <a:rPr lang="en-US" altLang="zh-CN" sz="1800" dirty="0"/>
              <a:t>64</a:t>
            </a:r>
            <a:r>
              <a:rPr lang="zh-CN" altLang="en-US" sz="1800" dirty="0"/>
              <a:t> 个 </a:t>
            </a:r>
            <a:r>
              <a:rPr lang="en-US" altLang="zh-CN" sz="1800" dirty="0"/>
              <a:t>FMA</a:t>
            </a:r>
            <a:r>
              <a:rPr lang="zh-CN" altLang="en-US" sz="1800" dirty="0"/>
              <a:t>。执行运算 </a:t>
            </a:r>
            <a:r>
              <a:rPr lang="en-US" altLang="zh-CN" sz="1800" b="1" dirty="0"/>
              <a:t>D=A*B+C</a:t>
            </a:r>
            <a:r>
              <a:rPr lang="zh-CN" altLang="en-US" sz="1800" dirty="0"/>
              <a:t>，其中</a:t>
            </a:r>
            <a:r>
              <a:rPr lang="en-US" altLang="zh-CN" sz="1800" dirty="0"/>
              <a:t>A</a:t>
            </a:r>
            <a:r>
              <a:rPr lang="zh-CN" altLang="en-US" sz="1800" dirty="0"/>
              <a:t>、</a:t>
            </a:r>
            <a:r>
              <a:rPr lang="en-US" altLang="zh-CN" sz="1800" dirty="0"/>
              <a:t>B</a:t>
            </a:r>
            <a:r>
              <a:rPr lang="zh-CN" altLang="en-US" sz="1800" dirty="0"/>
              <a:t>、</a:t>
            </a:r>
            <a:r>
              <a:rPr lang="en-US" altLang="zh-CN" sz="1800" dirty="0"/>
              <a:t>C</a:t>
            </a:r>
            <a:r>
              <a:rPr lang="zh-CN" altLang="en-US" sz="1800" dirty="0"/>
              <a:t> 和 </a:t>
            </a:r>
            <a:r>
              <a:rPr lang="en-US" altLang="zh-CN" sz="1800" dirty="0"/>
              <a:t>D</a:t>
            </a:r>
            <a:r>
              <a:rPr lang="zh-CN" altLang="en-US" sz="1800" dirty="0"/>
              <a:t> 是 </a:t>
            </a:r>
            <a:r>
              <a:rPr lang="en-US" altLang="zh-CN" sz="1800" dirty="0"/>
              <a:t>4×4</a:t>
            </a:r>
            <a:r>
              <a:rPr lang="zh-CN" altLang="en-US" sz="1800" dirty="0"/>
              <a:t> 矩阵。</a:t>
            </a:r>
            <a:r>
              <a:rPr lang="zh-CN" altLang="en-US" sz="1800" b="1" dirty="0"/>
              <a:t>矩阵乘法</a:t>
            </a:r>
            <a:r>
              <a:rPr lang="zh-CN" altLang="en-US" sz="1800" dirty="0"/>
              <a:t>输入 </a:t>
            </a:r>
            <a:r>
              <a:rPr lang="en-US" altLang="zh-CN" sz="1800" dirty="0"/>
              <a:t>A</a:t>
            </a:r>
            <a:r>
              <a:rPr lang="zh-CN" altLang="en-US" sz="1800" dirty="0"/>
              <a:t> 和 </a:t>
            </a:r>
            <a:r>
              <a:rPr lang="en-US" altLang="zh-CN" sz="1800" dirty="0"/>
              <a:t>B</a:t>
            </a:r>
            <a:r>
              <a:rPr lang="zh-CN" altLang="en-US" sz="1800" dirty="0"/>
              <a:t> 是 </a:t>
            </a:r>
            <a:r>
              <a:rPr lang="en-US" altLang="zh-CN" sz="1800" dirty="0"/>
              <a:t>FP16</a:t>
            </a:r>
            <a:r>
              <a:rPr lang="zh-CN" altLang="en-US" sz="1800" dirty="0"/>
              <a:t> 矩阵，而</a:t>
            </a:r>
            <a:r>
              <a:rPr lang="zh-CN" altLang="en-US" sz="1800" b="1" dirty="0"/>
              <a:t>累加矩阵</a:t>
            </a:r>
            <a:r>
              <a:rPr lang="zh-CN" altLang="en-US" sz="1800" dirty="0"/>
              <a:t> </a:t>
            </a:r>
            <a:r>
              <a:rPr lang="en-US" altLang="zh-CN" sz="1800" dirty="0"/>
              <a:t>C</a:t>
            </a:r>
            <a:r>
              <a:rPr lang="zh-CN" altLang="en-US" sz="1800" dirty="0"/>
              <a:t> 和 </a:t>
            </a:r>
            <a:r>
              <a:rPr lang="en-US" altLang="zh-CN" sz="1800" dirty="0"/>
              <a:t>D</a:t>
            </a:r>
            <a:r>
              <a:rPr lang="zh-CN" altLang="en-US" sz="1800" dirty="0"/>
              <a:t> 可以是 </a:t>
            </a:r>
            <a:r>
              <a:rPr lang="en-US" altLang="zh-CN" sz="1800" dirty="0"/>
              <a:t>FP16</a:t>
            </a:r>
            <a:r>
              <a:rPr lang="zh-CN" altLang="en-US" sz="1800" dirty="0"/>
              <a:t>或 </a:t>
            </a:r>
            <a:r>
              <a:rPr lang="en-US" altLang="zh-CN" sz="1800" dirty="0"/>
              <a:t>FP32</a:t>
            </a:r>
            <a:r>
              <a:rPr lang="zh-CN" altLang="en-US" sz="1800" dirty="0"/>
              <a:t> 矩阵。</a:t>
            </a:r>
            <a:endParaRPr lang="en-US" altLang="zh-CN" sz="1800" dirty="0"/>
          </a:p>
          <a:p>
            <a:r>
              <a:rPr lang="en-US" altLang="zh-CN" sz="1800" dirty="0"/>
              <a:t>Tensor Core</a:t>
            </a:r>
            <a:r>
              <a:rPr lang="zh-CN" altLang="en-US" sz="1800" dirty="0"/>
              <a:t>执行融合乘法加法，其中两个</a:t>
            </a:r>
            <a:r>
              <a:rPr lang="en-US" altLang="zh-CN" sz="1800" dirty="0"/>
              <a:t>4*4 FP16</a:t>
            </a:r>
            <a:r>
              <a:rPr lang="zh-CN" altLang="en-US" sz="1800" dirty="0"/>
              <a:t>矩阵相乘，然后将结果添加到</a:t>
            </a:r>
            <a:r>
              <a:rPr lang="en-US" altLang="zh-CN" sz="1800" dirty="0"/>
              <a:t>4*4 FP16</a:t>
            </a:r>
            <a:r>
              <a:rPr lang="zh-CN" altLang="en-US" sz="1800" dirty="0"/>
              <a:t>或</a:t>
            </a:r>
            <a:r>
              <a:rPr lang="en-US" altLang="zh-CN" sz="1800" dirty="0"/>
              <a:t>FP32</a:t>
            </a:r>
            <a:r>
              <a:rPr lang="zh-CN" altLang="en-US" sz="1800" dirty="0"/>
              <a:t>矩阵中，最终输出新的</a:t>
            </a:r>
            <a:r>
              <a:rPr lang="en-US" altLang="zh-CN" sz="1800" dirty="0"/>
              <a:t>4*4 FP16</a:t>
            </a:r>
            <a:r>
              <a:rPr lang="zh-CN" altLang="en-US" sz="1800" dirty="0"/>
              <a:t>或</a:t>
            </a:r>
            <a:r>
              <a:rPr lang="en-US" altLang="zh-CN" sz="1800" dirty="0"/>
              <a:t>FP32</a:t>
            </a:r>
            <a:r>
              <a:rPr lang="zh-CN" altLang="en-US" sz="1800" dirty="0"/>
              <a:t>矩阵。</a:t>
            </a:r>
          </a:p>
        </p:txBody>
      </p:sp>
      <p:pic>
        <p:nvPicPr>
          <p:cNvPr id="7" name="图片 6">
            <a:extLst>
              <a:ext uri="{FF2B5EF4-FFF2-40B4-BE49-F238E27FC236}">
                <a16:creationId xmlns:a16="http://schemas.microsoft.com/office/drawing/2014/main" id="{928B0D38-6114-6845-93A2-EDCCEFD8EEFC}"/>
              </a:ext>
            </a:extLst>
          </p:cNvPr>
          <p:cNvPicPr>
            <a:picLocks noChangeAspect="1"/>
          </p:cNvPicPr>
          <p:nvPr/>
        </p:nvPicPr>
        <p:blipFill>
          <a:blip r:embed="rId2"/>
          <a:stretch>
            <a:fillRect/>
          </a:stretch>
        </p:blipFill>
        <p:spPr>
          <a:xfrm>
            <a:off x="985813" y="3486540"/>
            <a:ext cx="10092664" cy="2560577"/>
          </a:xfrm>
          <a:prstGeom prst="rect">
            <a:avLst/>
          </a:prstGeom>
        </p:spPr>
      </p:pic>
    </p:spTree>
    <p:extLst>
      <p:ext uri="{BB962C8B-B14F-4D97-AF65-F5344CB8AC3E}">
        <p14:creationId xmlns:p14="http://schemas.microsoft.com/office/powerpoint/2010/main" val="181318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5A69BB-B7FF-3848-8F98-FA3AC0ABD398}"/>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r>
              <a:rPr lang="zh-CN" altLang="en-US" dirty="0"/>
              <a:t>：混合精度</a:t>
            </a:r>
          </a:p>
        </p:txBody>
      </p:sp>
      <p:sp>
        <p:nvSpPr>
          <p:cNvPr id="6" name="内容占位符 5">
            <a:extLst>
              <a:ext uri="{FF2B5EF4-FFF2-40B4-BE49-F238E27FC236}">
                <a16:creationId xmlns:a16="http://schemas.microsoft.com/office/drawing/2014/main" id="{51610249-4120-9F46-B793-B42A8DF7E1DA}"/>
              </a:ext>
            </a:extLst>
          </p:cNvPr>
          <p:cNvSpPr>
            <a:spLocks noGrp="1"/>
          </p:cNvSpPr>
          <p:nvPr>
            <p:ph sz="half" idx="1"/>
          </p:nvPr>
        </p:nvSpPr>
        <p:spPr>
          <a:xfrm>
            <a:off x="623635" y="1412776"/>
            <a:ext cx="10963473" cy="1512168"/>
          </a:xfrm>
        </p:spPr>
        <p:txBody>
          <a:bodyPr/>
          <a:lstStyle/>
          <a:p>
            <a:r>
              <a:rPr lang="zh-CN" altLang="en-US" sz="1800" dirty="0"/>
              <a:t>混合精度是指在底层硬件算子层面，使用半精度（</a:t>
            </a:r>
            <a:r>
              <a:rPr lang="en-US" altLang="zh-CN" sz="1800" dirty="0"/>
              <a:t>FP16</a:t>
            </a:r>
            <a:r>
              <a:rPr lang="zh-CN" altLang="en-US" sz="1800" dirty="0"/>
              <a:t>）作为输入和输出，使用全精度（</a:t>
            </a:r>
            <a:r>
              <a:rPr lang="en-US" altLang="zh-CN" sz="1800" dirty="0"/>
              <a:t>FP32</a:t>
            </a:r>
            <a:r>
              <a:rPr lang="zh-CN" altLang="en-US" sz="1800" dirty="0"/>
              <a:t>）进行中间结果计算从而不损失过多精度的技术。这个底层硬件层面其实指的就是 </a:t>
            </a:r>
            <a:r>
              <a:rPr lang="en-US" altLang="zh-CN" sz="1800" dirty="0"/>
              <a:t>Tensor Core</a:t>
            </a:r>
            <a:r>
              <a:rPr lang="zh-CN" altLang="en-US" sz="1800" dirty="0"/>
              <a:t>，所以 </a:t>
            </a:r>
            <a:r>
              <a:rPr lang="en-US" altLang="zh-CN" sz="1800" dirty="0"/>
              <a:t>GPU </a:t>
            </a:r>
            <a:r>
              <a:rPr lang="zh-CN" altLang="en-US" sz="1800" dirty="0"/>
              <a:t>上有 </a:t>
            </a:r>
            <a:r>
              <a:rPr lang="en-US" altLang="zh-CN" sz="1800" dirty="0"/>
              <a:t>Tensor Core </a:t>
            </a:r>
            <a:r>
              <a:rPr lang="zh-CN" altLang="en-US" sz="1800" dirty="0"/>
              <a:t>是使用混合精度训练加速的必要条件。</a:t>
            </a:r>
          </a:p>
        </p:txBody>
      </p:sp>
      <p:pic>
        <p:nvPicPr>
          <p:cNvPr id="2" name="图片 1">
            <a:extLst>
              <a:ext uri="{FF2B5EF4-FFF2-40B4-BE49-F238E27FC236}">
                <a16:creationId xmlns:a16="http://schemas.microsoft.com/office/drawing/2014/main" id="{1F4168DE-8D84-9D45-8955-784F3C7C2E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1054" y="2924944"/>
            <a:ext cx="8154654" cy="3397225"/>
          </a:xfrm>
          <a:prstGeom prst="rect">
            <a:avLst/>
          </a:prstGeom>
        </p:spPr>
      </p:pic>
    </p:spTree>
    <p:extLst>
      <p:ext uri="{BB962C8B-B14F-4D97-AF65-F5344CB8AC3E}">
        <p14:creationId xmlns:p14="http://schemas.microsoft.com/office/powerpoint/2010/main" val="303615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67CF54-A675-5F4A-9560-531DF38BF89C}"/>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719073F4-3D2D-C943-9FB2-9220D6F69D50}"/>
              </a:ext>
            </a:extLst>
          </p:cNvPr>
          <p:cNvSpPr>
            <a:spLocks noGrp="1"/>
          </p:cNvSpPr>
          <p:nvPr>
            <p:ph sz="half" idx="1"/>
          </p:nvPr>
        </p:nvSpPr>
        <p:spPr>
          <a:xfrm>
            <a:off x="623635" y="1412776"/>
            <a:ext cx="10963473" cy="2016224"/>
          </a:xfrm>
        </p:spPr>
        <p:txBody>
          <a:bodyPr/>
          <a:lstStyle/>
          <a:p>
            <a:r>
              <a:rPr lang="zh-CN" altLang="en-US" dirty="0"/>
              <a:t>每个</a:t>
            </a:r>
            <a:r>
              <a:rPr lang="en-US" altLang="zh-CN" dirty="0"/>
              <a:t> Tensor Core </a:t>
            </a:r>
            <a:r>
              <a:rPr lang="zh-CN" altLang="en-US" dirty="0"/>
              <a:t>每个时钟执行</a:t>
            </a:r>
            <a:r>
              <a:rPr lang="en-US" altLang="zh-CN" dirty="0"/>
              <a:t> 64 </a:t>
            </a:r>
            <a:r>
              <a:rPr lang="zh-CN" altLang="en-US" dirty="0"/>
              <a:t>个</a:t>
            </a:r>
            <a:r>
              <a:rPr lang="en-US" altLang="zh-CN" dirty="0"/>
              <a:t> FP32 FMA </a:t>
            </a:r>
            <a:r>
              <a:rPr lang="zh-CN" altLang="en-US" dirty="0"/>
              <a:t>混合精度运算，</a:t>
            </a:r>
            <a:r>
              <a:rPr lang="en-US" altLang="zh-CN" dirty="0"/>
              <a:t>SM</a:t>
            </a:r>
            <a:r>
              <a:rPr lang="zh-CN" altLang="en-US" dirty="0"/>
              <a:t>中</a:t>
            </a:r>
            <a:r>
              <a:rPr lang="en-US" altLang="zh-CN" dirty="0"/>
              <a:t>8</a:t>
            </a:r>
            <a:r>
              <a:rPr lang="zh-CN" altLang="en-US" dirty="0"/>
              <a:t>个</a:t>
            </a:r>
            <a:r>
              <a:rPr lang="en-US" altLang="zh-CN" dirty="0"/>
              <a:t> Tensor Core</a:t>
            </a:r>
            <a:r>
              <a:rPr lang="zh-CN" altLang="en-US" dirty="0"/>
              <a:t>，每个时钟周期内总共执行 </a:t>
            </a:r>
            <a:r>
              <a:rPr lang="en-US" altLang="zh-CN" dirty="0"/>
              <a:t>512</a:t>
            </a:r>
            <a:r>
              <a:rPr lang="zh-CN" altLang="en-US" dirty="0"/>
              <a:t> 个浮点运算。</a:t>
            </a:r>
            <a:endParaRPr lang="en-US" altLang="zh-CN" dirty="0"/>
          </a:p>
          <a:p>
            <a:r>
              <a:rPr lang="zh-CN" altLang="en-US" dirty="0"/>
              <a:t>因此在 </a:t>
            </a:r>
            <a:r>
              <a:rPr lang="en-US" altLang="zh-CN" dirty="0"/>
              <a:t>AI</a:t>
            </a:r>
            <a:r>
              <a:rPr lang="zh-CN" altLang="en-US" dirty="0"/>
              <a:t> 应用中，</a:t>
            </a:r>
            <a:r>
              <a:rPr lang="en-US" altLang="zh-CN" dirty="0"/>
              <a:t> Volta V100 GPU</a:t>
            </a:r>
            <a:r>
              <a:rPr lang="zh-CN" altLang="en-US" dirty="0"/>
              <a:t>的吞吐量与</a:t>
            </a:r>
            <a:r>
              <a:rPr lang="en-US" altLang="zh-CN" dirty="0"/>
              <a:t>Pascal P100 GPU</a:t>
            </a:r>
            <a:r>
              <a:rPr lang="zh-CN" altLang="en-US" dirty="0"/>
              <a:t>相比，每个 </a:t>
            </a:r>
            <a:r>
              <a:rPr lang="en-US" altLang="zh-CN" dirty="0"/>
              <a:t>SM</a:t>
            </a:r>
            <a:r>
              <a:rPr lang="zh-CN" altLang="en-US" dirty="0"/>
              <a:t> 的 </a:t>
            </a:r>
            <a:r>
              <a:rPr lang="en-US" altLang="zh-CN" dirty="0"/>
              <a:t>AI</a:t>
            </a:r>
            <a:r>
              <a:rPr lang="zh-CN" altLang="en-US" dirty="0"/>
              <a:t> 吞吐量增加了 </a:t>
            </a:r>
            <a:r>
              <a:rPr lang="en-US" altLang="zh-CN" dirty="0"/>
              <a:t>8</a:t>
            </a:r>
            <a:r>
              <a:rPr lang="zh-CN" altLang="en-US" dirty="0"/>
              <a:t> 倍，总共增加了</a:t>
            </a:r>
            <a:r>
              <a:rPr lang="en-US" altLang="zh-CN" dirty="0"/>
              <a:t>12</a:t>
            </a:r>
            <a:r>
              <a:rPr lang="zh-CN" altLang="en-US" dirty="0"/>
              <a:t>倍。</a:t>
            </a:r>
          </a:p>
        </p:txBody>
      </p:sp>
      <p:pic>
        <p:nvPicPr>
          <p:cNvPr id="7" name="图片 6">
            <a:extLst>
              <a:ext uri="{FF2B5EF4-FFF2-40B4-BE49-F238E27FC236}">
                <a16:creationId xmlns:a16="http://schemas.microsoft.com/office/drawing/2014/main" id="{FDB34B95-7E7B-9244-B328-99F5AB22C40D}"/>
              </a:ext>
            </a:extLst>
          </p:cNvPr>
          <p:cNvPicPr>
            <a:picLocks noChangeAspect="1"/>
          </p:cNvPicPr>
          <p:nvPr/>
        </p:nvPicPr>
        <p:blipFill>
          <a:blip r:embed="rId2"/>
          <a:stretch>
            <a:fillRect/>
          </a:stretch>
        </p:blipFill>
        <p:spPr>
          <a:xfrm>
            <a:off x="2497981" y="3429000"/>
            <a:ext cx="7200800" cy="2812050"/>
          </a:xfrm>
          <a:prstGeom prst="rect">
            <a:avLst/>
          </a:prstGeom>
        </p:spPr>
      </p:pic>
    </p:spTree>
    <p:extLst>
      <p:ext uri="{BB962C8B-B14F-4D97-AF65-F5344CB8AC3E}">
        <p14:creationId xmlns:p14="http://schemas.microsoft.com/office/powerpoint/2010/main" val="336300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40F423A-2D13-1945-AB70-01D9399BB71A}"/>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pic>
        <p:nvPicPr>
          <p:cNvPr id="7" name="图片 6">
            <a:extLst>
              <a:ext uri="{FF2B5EF4-FFF2-40B4-BE49-F238E27FC236}">
                <a16:creationId xmlns:a16="http://schemas.microsoft.com/office/drawing/2014/main" id="{7F8A6C37-21DC-C442-8C6D-EBFDE60D54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1877" y="1484784"/>
            <a:ext cx="8762677" cy="4836640"/>
          </a:xfrm>
          <a:prstGeom prst="rect">
            <a:avLst/>
          </a:prstGeom>
        </p:spPr>
      </p:pic>
    </p:spTree>
    <p:extLst>
      <p:ext uri="{BB962C8B-B14F-4D97-AF65-F5344CB8AC3E}">
        <p14:creationId xmlns:p14="http://schemas.microsoft.com/office/powerpoint/2010/main" val="349098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 &amp;</a:t>
            </a:r>
          </a:p>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CUDA Programing</a:t>
            </a:r>
          </a:p>
        </p:txBody>
      </p:sp>
    </p:spTree>
    <p:extLst>
      <p:ext uri="{BB962C8B-B14F-4D97-AF65-F5344CB8AC3E}">
        <p14:creationId xmlns:p14="http://schemas.microsoft.com/office/powerpoint/2010/main" val="381529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C724660-EDFF-EA41-91DC-0E05DA734520}"/>
              </a:ext>
            </a:extLst>
          </p:cNvPr>
          <p:cNvSpPr>
            <a:spLocks noGrp="1"/>
          </p:cNvSpPr>
          <p:nvPr>
            <p:ph type="title"/>
          </p:nvPr>
        </p:nvSpPr>
        <p:spPr/>
        <p:txBody>
          <a:bodyPr/>
          <a:lstStyle/>
          <a:p>
            <a:r>
              <a:rPr lang="zh-CN" altLang="en-US" dirty="0"/>
              <a:t>张量同步的方式</a:t>
            </a:r>
          </a:p>
        </p:txBody>
      </p:sp>
      <p:sp>
        <p:nvSpPr>
          <p:cNvPr id="6" name="内容占位符 5">
            <a:extLst>
              <a:ext uri="{FF2B5EF4-FFF2-40B4-BE49-F238E27FC236}">
                <a16:creationId xmlns:a16="http://schemas.microsoft.com/office/drawing/2014/main" id="{327497D6-CF8E-F640-8CF3-1FEC7CB6810C}"/>
              </a:ext>
            </a:extLst>
          </p:cNvPr>
          <p:cNvSpPr>
            <a:spLocks noGrp="1"/>
          </p:cNvSpPr>
          <p:nvPr>
            <p:ph sz="half" idx="1"/>
          </p:nvPr>
        </p:nvSpPr>
        <p:spPr>
          <a:xfrm>
            <a:off x="8402652" y="3134405"/>
            <a:ext cx="3112463" cy="589190"/>
          </a:xfrm>
        </p:spPr>
        <p:txBody>
          <a:bodyPr/>
          <a:lstStyle/>
          <a:p>
            <a:r>
              <a:rPr lang="en-US" altLang="zh-CN" dirty="0"/>
              <a:t>Warp</a:t>
            </a:r>
            <a:r>
              <a:rPr lang="zh-CN" altLang="en-US" dirty="0"/>
              <a:t> 同步操作</a:t>
            </a:r>
          </a:p>
        </p:txBody>
      </p:sp>
      <p:pic>
        <p:nvPicPr>
          <p:cNvPr id="7" name="图片 6">
            <a:extLst>
              <a:ext uri="{FF2B5EF4-FFF2-40B4-BE49-F238E27FC236}">
                <a16:creationId xmlns:a16="http://schemas.microsoft.com/office/drawing/2014/main" id="{E5B80CF4-4041-284B-B0AE-8AEC198E091A}"/>
              </a:ext>
            </a:extLst>
          </p:cNvPr>
          <p:cNvPicPr>
            <a:picLocks noChangeAspect="1"/>
          </p:cNvPicPr>
          <p:nvPr/>
        </p:nvPicPr>
        <p:blipFill>
          <a:blip r:embed="rId2"/>
          <a:stretch>
            <a:fillRect/>
          </a:stretch>
        </p:blipFill>
        <p:spPr>
          <a:xfrm>
            <a:off x="481757" y="2098441"/>
            <a:ext cx="7823200" cy="3848100"/>
          </a:xfrm>
          <a:prstGeom prst="rect">
            <a:avLst/>
          </a:prstGeom>
        </p:spPr>
      </p:pic>
      <p:sp>
        <p:nvSpPr>
          <p:cNvPr id="8" name="矩形 7">
            <a:extLst>
              <a:ext uri="{FF2B5EF4-FFF2-40B4-BE49-F238E27FC236}">
                <a16:creationId xmlns:a16="http://schemas.microsoft.com/office/drawing/2014/main" id="{1D935B4B-A7D3-1D40-9207-A229FFD8CDB9}"/>
              </a:ext>
            </a:extLst>
          </p:cNvPr>
          <p:cNvSpPr/>
          <p:nvPr/>
        </p:nvSpPr>
        <p:spPr>
          <a:xfrm>
            <a:off x="2471613" y="1412776"/>
            <a:ext cx="3843488" cy="461665"/>
          </a:xfrm>
          <a:prstGeom prst="rect">
            <a:avLst/>
          </a:prstGeom>
        </p:spPr>
        <p:txBody>
          <a:bodyPr wrap="none">
            <a:spAutoFit/>
          </a:bodyPr>
          <a:lstStyle/>
          <a:p>
            <a:r>
              <a:rPr lang="zh-CN" altLang="en-US" sz="2400" dirty="0">
                <a:solidFill>
                  <a:srgbClr val="91D150"/>
                </a:solidFill>
                <a:latin typeface="Gill Sans MT" panose="020B0502020104020203" pitchFamily="34" charset="0"/>
              </a:rPr>
              <a:t>Full Warp 16x16 Matrix Math</a:t>
            </a:r>
          </a:p>
        </p:txBody>
      </p:sp>
      <p:sp>
        <p:nvSpPr>
          <p:cNvPr id="9" name="内容占位符 5">
            <a:extLst>
              <a:ext uri="{FF2B5EF4-FFF2-40B4-BE49-F238E27FC236}">
                <a16:creationId xmlns:a16="http://schemas.microsoft.com/office/drawing/2014/main" id="{B0C13E63-E8B8-F244-BEB1-1E5F41619D7B}"/>
              </a:ext>
            </a:extLst>
          </p:cNvPr>
          <p:cNvSpPr txBox="1">
            <a:spLocks/>
          </p:cNvSpPr>
          <p:nvPr/>
        </p:nvSpPr>
        <p:spPr>
          <a:xfrm>
            <a:off x="8408144" y="3861048"/>
            <a:ext cx="3112463"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t>16x16</a:t>
            </a:r>
            <a:r>
              <a:rPr lang="zh-CN" altLang="en-US" dirty="0"/>
              <a:t> 的矩阵计算</a:t>
            </a:r>
          </a:p>
        </p:txBody>
      </p:sp>
      <p:sp>
        <p:nvSpPr>
          <p:cNvPr id="10" name="内容占位符 5">
            <a:extLst>
              <a:ext uri="{FF2B5EF4-FFF2-40B4-BE49-F238E27FC236}">
                <a16:creationId xmlns:a16="http://schemas.microsoft.com/office/drawing/2014/main" id="{A1FF402C-4932-1A40-A112-FA41BB9900FC}"/>
              </a:ext>
            </a:extLst>
          </p:cNvPr>
          <p:cNvSpPr txBox="1">
            <a:spLocks/>
          </p:cNvSpPr>
          <p:nvPr/>
        </p:nvSpPr>
        <p:spPr>
          <a:xfrm>
            <a:off x="8402651" y="4606082"/>
            <a:ext cx="3312355"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结果存储在不同的</a:t>
            </a:r>
            <a:r>
              <a:rPr lang="en-US" altLang="zh-CN" dirty="0"/>
              <a:t> Warp</a:t>
            </a:r>
            <a:endParaRPr lang="zh-CN" altLang="en-US" dirty="0"/>
          </a:p>
        </p:txBody>
      </p:sp>
    </p:spTree>
    <p:extLst>
      <p:ext uri="{BB962C8B-B14F-4D97-AF65-F5344CB8AC3E}">
        <p14:creationId xmlns:p14="http://schemas.microsoft.com/office/powerpoint/2010/main" val="221081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67CF54-A675-5F4A-9560-531DF38BF89C}"/>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719073F4-3D2D-C943-9FB2-9220D6F69D50}"/>
              </a:ext>
            </a:extLst>
          </p:cNvPr>
          <p:cNvSpPr>
            <a:spLocks noGrp="1"/>
          </p:cNvSpPr>
          <p:nvPr>
            <p:ph sz="half" idx="1"/>
          </p:nvPr>
        </p:nvSpPr>
        <p:spPr/>
        <p:txBody>
          <a:bodyPr/>
          <a:lstStyle/>
          <a:p>
            <a:r>
              <a:rPr lang="zh-CN" altLang="en-US" dirty="0"/>
              <a:t>程序执行过程中，多个 </a:t>
            </a:r>
            <a:r>
              <a:rPr lang="en-US" altLang="zh-CN" dirty="0"/>
              <a:t>Tensor</a:t>
            </a:r>
            <a:r>
              <a:rPr lang="zh-CN" altLang="en-US" dirty="0"/>
              <a:t> </a:t>
            </a:r>
            <a:r>
              <a:rPr lang="en-US" altLang="zh-CN" dirty="0"/>
              <a:t>Core</a:t>
            </a:r>
            <a:r>
              <a:rPr lang="zh-CN" altLang="en-US" dirty="0"/>
              <a:t> 可以同时通过线程 </a:t>
            </a:r>
            <a:r>
              <a:rPr lang="en-US" altLang="zh-CN" dirty="0"/>
              <a:t>wrap</a:t>
            </a:r>
            <a:r>
              <a:rPr lang="zh-CN" altLang="en-US" dirty="0"/>
              <a:t> 来执行，在一个 </a:t>
            </a:r>
            <a:r>
              <a:rPr lang="en-US" altLang="zh-CN" dirty="0"/>
              <a:t>Wrap</a:t>
            </a:r>
            <a:r>
              <a:rPr lang="zh-CN" altLang="en-US" dirty="0"/>
              <a:t> 内的线程可以通过 </a:t>
            </a:r>
            <a:r>
              <a:rPr lang="en-US" altLang="zh-CN" dirty="0"/>
              <a:t>Tensor</a:t>
            </a:r>
            <a:r>
              <a:rPr lang="zh-CN" altLang="en-US" dirty="0"/>
              <a:t> </a:t>
            </a:r>
            <a:r>
              <a:rPr lang="en-US" altLang="zh-CN" dirty="0"/>
              <a:t>Core</a:t>
            </a:r>
            <a:r>
              <a:rPr lang="zh-CN" altLang="en-US" dirty="0"/>
              <a:t> 来提供</a:t>
            </a:r>
            <a:r>
              <a:rPr lang="en-US" altLang="zh-CN" dirty="0"/>
              <a:t>16x16x16</a:t>
            </a:r>
            <a:r>
              <a:rPr lang="zh-CN" altLang="en-US" dirty="0"/>
              <a:t> 的矩阵运算。</a:t>
            </a:r>
            <a:endParaRPr lang="en-US" altLang="zh-CN" dirty="0"/>
          </a:p>
          <a:p>
            <a:r>
              <a:rPr lang="en-US" altLang="zh-CN" dirty="0"/>
              <a:t>CUDA</a:t>
            </a:r>
            <a:r>
              <a:rPr lang="zh-CN" altLang="en-US" dirty="0"/>
              <a:t>将 </a:t>
            </a:r>
            <a:r>
              <a:rPr lang="en-US" altLang="zh-CN" dirty="0"/>
              <a:t>Tensor</a:t>
            </a:r>
            <a:r>
              <a:rPr lang="zh-CN" altLang="en-US" dirty="0"/>
              <a:t> </a:t>
            </a:r>
            <a:r>
              <a:rPr lang="en-US" altLang="zh-CN" dirty="0"/>
              <a:t>Core</a:t>
            </a:r>
            <a:r>
              <a:rPr lang="zh-CN" altLang="en-US" dirty="0"/>
              <a:t> 在 </a:t>
            </a:r>
            <a:r>
              <a:rPr lang="en-US" altLang="zh-CN" dirty="0"/>
              <a:t>Wrap</a:t>
            </a:r>
            <a:r>
              <a:rPr lang="zh-CN" altLang="en-US" dirty="0"/>
              <a:t> </a:t>
            </a:r>
            <a:r>
              <a:rPr lang="en-US" altLang="zh-CN" dirty="0"/>
              <a:t>level</a:t>
            </a:r>
            <a:r>
              <a:rPr lang="zh-CN" altLang="en-US" dirty="0"/>
              <a:t> 的计算操作通过 </a:t>
            </a:r>
            <a:r>
              <a:rPr lang="en-US" altLang="zh-CN" b="1" dirty="0"/>
              <a:t>CUDA C++WMMA API</a:t>
            </a:r>
            <a:r>
              <a:rPr lang="zh-CN" altLang="en-US" b="1" dirty="0"/>
              <a:t> </a:t>
            </a:r>
            <a:r>
              <a:rPr lang="zh-CN" altLang="en-US" dirty="0"/>
              <a:t>对外提供，这些</a:t>
            </a:r>
            <a:r>
              <a:rPr lang="en-US" altLang="zh-CN" dirty="0"/>
              <a:t>C++</a:t>
            </a:r>
            <a:r>
              <a:rPr lang="zh-CN" altLang="en-US" dirty="0"/>
              <a:t>接口提供了专门的矩阵加载、矩阵乘法和累加以及矩阵存储操作。</a:t>
            </a:r>
          </a:p>
        </p:txBody>
      </p:sp>
      <p:pic>
        <p:nvPicPr>
          <p:cNvPr id="3" name="图片 2">
            <a:extLst>
              <a:ext uri="{FF2B5EF4-FFF2-40B4-BE49-F238E27FC236}">
                <a16:creationId xmlns:a16="http://schemas.microsoft.com/office/drawing/2014/main" id="{C91BDDF1-ADE7-3C47-BFCC-AA5A42B69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28" y="3861048"/>
            <a:ext cx="10634885" cy="1813408"/>
          </a:xfrm>
          <a:prstGeom prst="rect">
            <a:avLst/>
          </a:prstGeom>
        </p:spPr>
      </p:pic>
      <p:sp>
        <p:nvSpPr>
          <p:cNvPr id="4" name="矩形 3">
            <a:extLst>
              <a:ext uri="{FF2B5EF4-FFF2-40B4-BE49-F238E27FC236}">
                <a16:creationId xmlns:a16="http://schemas.microsoft.com/office/drawing/2014/main" id="{03D2583A-9DBA-3C4A-BE5A-EF5AA96F6A6D}"/>
              </a:ext>
            </a:extLst>
          </p:cNvPr>
          <p:cNvSpPr/>
          <p:nvPr/>
        </p:nvSpPr>
        <p:spPr>
          <a:xfrm>
            <a:off x="3722117" y="6309320"/>
            <a:ext cx="4480522" cy="338554"/>
          </a:xfrm>
          <a:prstGeom prst="rect">
            <a:avLst/>
          </a:prstGeom>
        </p:spPr>
        <p:txBody>
          <a:bodyPr wrap="none">
            <a:spAutoFit/>
          </a:bodyPr>
          <a:lstStyle/>
          <a:p>
            <a:r>
              <a:rPr lang="zh-CN" altLang="en-US" sz="1600" i="1" dirty="0">
                <a:solidFill>
                  <a:srgbClr val="91D150"/>
                </a:solidFill>
                <a:latin typeface="Gill Sans MT" panose="020B0502020104020203" pitchFamily="34" charset="0"/>
              </a:rPr>
              <a:t>https://docs.nvidia.com/cuda/cuda-c-programming-guide/</a:t>
            </a:r>
          </a:p>
        </p:txBody>
      </p:sp>
    </p:spTree>
    <p:extLst>
      <p:ext uri="{BB962C8B-B14F-4D97-AF65-F5344CB8AC3E}">
        <p14:creationId xmlns:p14="http://schemas.microsoft.com/office/powerpoint/2010/main" val="2594185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B7490EB-C479-0940-B33B-14AF529C0C29}"/>
              </a:ext>
            </a:extLst>
          </p:cNvPr>
          <p:cNvSpPr>
            <a:spLocks noGrp="1"/>
          </p:cNvSpPr>
          <p:nvPr>
            <p:ph type="title"/>
          </p:nvPr>
        </p:nvSpPr>
        <p:spPr/>
        <p:txBody>
          <a:bodyPr/>
          <a:lstStyle/>
          <a:p>
            <a:r>
              <a:rPr lang="en-US" altLang="zh-CN" dirty="0"/>
              <a:t>CUDA</a:t>
            </a:r>
            <a:r>
              <a:rPr lang="zh-CN" altLang="en-US" dirty="0"/>
              <a:t> </a:t>
            </a:r>
            <a:r>
              <a:rPr lang="en-US" altLang="zh-CN" dirty="0"/>
              <a:t>Tensor</a:t>
            </a:r>
            <a:r>
              <a:rPr lang="zh-CN" altLang="en-US" dirty="0"/>
              <a:t> </a:t>
            </a:r>
            <a:r>
              <a:rPr lang="en-US" altLang="zh-CN" dirty="0"/>
              <a:t>Core</a:t>
            </a:r>
            <a:r>
              <a:rPr lang="zh-CN" altLang="en-US" dirty="0"/>
              <a:t>编程</a:t>
            </a:r>
          </a:p>
        </p:txBody>
      </p:sp>
      <p:pic>
        <p:nvPicPr>
          <p:cNvPr id="10" name="图片 9">
            <a:extLst>
              <a:ext uri="{FF2B5EF4-FFF2-40B4-BE49-F238E27FC236}">
                <a16:creationId xmlns:a16="http://schemas.microsoft.com/office/drawing/2014/main" id="{BC5FCFAD-6D3C-1644-9FE1-DE7F5C50EF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3212976"/>
            <a:ext cx="10490869" cy="2689306"/>
          </a:xfrm>
          <a:prstGeom prst="rect">
            <a:avLst/>
          </a:prstGeom>
        </p:spPr>
      </p:pic>
      <p:sp>
        <p:nvSpPr>
          <p:cNvPr id="11" name="矩形 10">
            <a:extLst>
              <a:ext uri="{FF2B5EF4-FFF2-40B4-BE49-F238E27FC236}">
                <a16:creationId xmlns:a16="http://schemas.microsoft.com/office/drawing/2014/main" id="{59946F7B-E15F-4447-BC3D-B5D1624822F2}"/>
              </a:ext>
            </a:extLst>
          </p:cNvPr>
          <p:cNvSpPr/>
          <p:nvPr/>
        </p:nvSpPr>
        <p:spPr>
          <a:xfrm>
            <a:off x="2497981" y="1548370"/>
            <a:ext cx="7395807" cy="461665"/>
          </a:xfrm>
          <a:prstGeom prst="rect">
            <a:avLst/>
          </a:prstGeom>
        </p:spPr>
        <p:txBody>
          <a:bodyPr wrap="none">
            <a:spAutoFit/>
          </a:bodyPr>
          <a:lstStyle/>
          <a:p>
            <a:r>
              <a:rPr lang="zh-CN" altLang="en-US" sz="2400" dirty="0">
                <a:solidFill>
                  <a:srgbClr val="91D150"/>
                </a:solidFill>
                <a:latin typeface="Gill Sans MT" panose="020B0502020104020203" pitchFamily="34" charset="0"/>
              </a:rPr>
              <a:t>16x16</a:t>
            </a:r>
            <a:r>
              <a:rPr lang="en-US" altLang="zh-CN" sz="2400" dirty="0">
                <a:solidFill>
                  <a:srgbClr val="91D150"/>
                </a:solidFill>
                <a:latin typeface="Gill Sans MT" panose="020B0502020104020203" pitchFamily="34" charset="0"/>
              </a:rPr>
              <a:t>x16</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Warp</a:t>
            </a:r>
            <a:r>
              <a:rPr lang="zh-CN" altLang="en-US" sz="2400" dirty="0">
                <a:solidFill>
                  <a:srgbClr val="91D150"/>
                </a:solidFill>
                <a:latin typeface="Gill Sans MT" panose="020B0502020104020203" pitchFamily="34" charset="0"/>
              </a:rPr>
              <a:t> Matrix </a:t>
            </a:r>
            <a:r>
              <a:rPr lang="en-US" altLang="zh-CN" sz="2400" dirty="0">
                <a:solidFill>
                  <a:srgbClr val="91D150"/>
                </a:solidFill>
                <a:latin typeface="Gill Sans MT" panose="020B0502020104020203" pitchFamily="34" charset="0"/>
              </a:rPr>
              <a:t>Multiply</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and</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Accumulate(WMMA)</a:t>
            </a:r>
            <a:endParaRPr lang="zh-CN" altLang="en-US" sz="2400" dirty="0">
              <a:solidFill>
                <a:srgbClr val="91D150"/>
              </a:solidFill>
              <a:latin typeface="Gill Sans MT" panose="020B0502020104020203" pitchFamily="34" charset="0"/>
            </a:endParaRPr>
          </a:p>
        </p:txBody>
      </p:sp>
      <p:sp>
        <p:nvSpPr>
          <p:cNvPr id="13" name="矩形 12">
            <a:extLst>
              <a:ext uri="{FF2B5EF4-FFF2-40B4-BE49-F238E27FC236}">
                <a16:creationId xmlns:a16="http://schemas.microsoft.com/office/drawing/2014/main" id="{73034AAF-9665-9248-A069-58C2C910F1EF}"/>
              </a:ext>
            </a:extLst>
          </p:cNvPr>
          <p:cNvSpPr/>
          <p:nvPr/>
        </p:nvSpPr>
        <p:spPr bwMode="auto">
          <a:xfrm>
            <a:off x="3218061" y="2272944"/>
            <a:ext cx="5400600" cy="57606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wmma</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mma_sync</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Dmat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rPr>
              <a:t> </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Amat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rPr>
              <a:t> </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Bmat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r>
              <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rPr>
              <a:t> </a:t>
            </a:r>
            <a:r>
              <a:rPr kumimoji="0" lang="en-US" altLang="zh-CN" sz="2000" i="0" u="none" strike="noStrike" cap="none" normalizeH="0" baseline="0" dirty="0" err="1">
                <a:ln>
                  <a:noFill/>
                </a:ln>
                <a:solidFill>
                  <a:srgbClr val="374154"/>
                </a:solidFill>
                <a:effectLst/>
                <a:latin typeface="Gill Sans MT" panose="020B0502020104020203" pitchFamily="34" charset="0"/>
                <a:ea typeface="SimSun" pitchFamily="2" charset="-122"/>
              </a:rPr>
              <a:t>Cmat</a:t>
            </a:r>
            <a:r>
              <a:rPr kumimoji="0" lang="en-US" altLang="zh-CN" sz="2000" i="0" u="none" strike="noStrike" cap="none" normalizeH="0" baseline="0" dirty="0">
                <a:ln>
                  <a:noFill/>
                </a:ln>
                <a:solidFill>
                  <a:srgbClr val="374154"/>
                </a:solidFill>
                <a:effectLst/>
                <a:latin typeface="Gill Sans MT" panose="020B0502020104020203" pitchFamily="34" charset="0"/>
                <a:ea typeface="SimSun" pitchFamily="2" charset="-122"/>
              </a:rPr>
              <a:t>);</a:t>
            </a:r>
            <a:endParaRPr kumimoji="0" lang="zh-CN" altLang="en-US" sz="2000" i="0" u="none" strike="noStrike" cap="none" normalizeH="0" baseline="0" dirty="0">
              <a:ln>
                <a:noFill/>
              </a:ln>
              <a:solidFill>
                <a:srgbClr val="374154"/>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390400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那么 </a:t>
            </a:r>
            <a:r>
              <a:rPr lang="en-US" altLang="zh-CN" dirty="0">
                <a:latin typeface="Gill Sans MT" panose="020B0502020104020203" pitchFamily="34" charset="0"/>
              </a:rPr>
              <a:t>Tensor</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跟卷积计算或者 </a:t>
            </a:r>
            <a:r>
              <a:rPr lang="en-US" altLang="zh-CN" dirty="0">
                <a:latin typeface="Gill Sans MT" panose="020B0502020104020203" pitchFamily="34" charset="0"/>
              </a:rPr>
              <a:t>GEMM</a:t>
            </a:r>
            <a:r>
              <a:rPr lang="zh-CN" altLang="en-US" dirty="0">
                <a:latin typeface="Gill Sans MT" panose="020B0502020104020203" pitchFamily="34" charset="0"/>
              </a:rPr>
              <a:t> 计算之间怎么映射</a:t>
            </a:r>
            <a:r>
              <a:rPr lang="zh-CN" altLang="en-US" dirty="0"/>
              <a:t>吗</a:t>
            </a:r>
            <a:r>
              <a:rPr lang="zh-CN" altLang="en-US" dirty="0">
                <a:latin typeface="Gill Sans MT" panose="020B0502020104020203" pitchFamily="34" charset="0"/>
              </a:rPr>
              <a:t>？</a:t>
            </a:r>
            <a:endParaRPr lang="en-US" altLang="zh-CN" dirty="0"/>
          </a:p>
          <a:p>
            <a:pPr lvl="1"/>
            <a:r>
              <a:rPr lang="en-US" altLang="zh-CN" dirty="0">
                <a:latin typeface="Gill Sans MT" panose="020B0502020104020203" pitchFamily="34" charset="0"/>
              </a:rPr>
              <a:t>Tensor</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一次</a:t>
            </a:r>
            <a:r>
              <a:rPr lang="en-US" altLang="zh-CN" dirty="0">
                <a:latin typeface="Gill Sans MT" panose="020B0502020104020203" pitchFamily="34" charset="0"/>
              </a:rPr>
              <a:t>4</a:t>
            </a:r>
            <a:r>
              <a:rPr lang="en-US" altLang="zh-CN" dirty="0"/>
              <a:t>x4</a:t>
            </a:r>
            <a:r>
              <a:rPr lang="zh-CN" altLang="en-US" dirty="0"/>
              <a:t>这么小的</a:t>
            </a:r>
            <a:r>
              <a:rPr lang="en-US" altLang="zh-CN" dirty="0"/>
              <a:t>kernel</a:t>
            </a:r>
            <a:r>
              <a:rPr lang="zh-CN" altLang="en-US" dirty="0"/>
              <a:t>，怎么处理 </a:t>
            </a:r>
            <a:r>
              <a:rPr lang="en-US" altLang="zh-CN" dirty="0"/>
              <a:t>input</a:t>
            </a:r>
            <a:r>
              <a:rPr lang="zh-CN" altLang="en-US" dirty="0"/>
              <a:t> </a:t>
            </a:r>
            <a:r>
              <a:rPr lang="en-US" altLang="zh-CN" dirty="0"/>
              <a:t>image</a:t>
            </a:r>
            <a:r>
              <a:rPr lang="zh-CN" altLang="en-US" dirty="0"/>
              <a:t> </a:t>
            </a:r>
            <a:r>
              <a:rPr lang="en-US" altLang="zh-CN" dirty="0"/>
              <a:t>224</a:t>
            </a:r>
            <a:r>
              <a:rPr lang="zh-CN" altLang="en-US" dirty="0"/>
              <a:t>*</a:t>
            </a:r>
            <a:r>
              <a:rPr lang="en-US" altLang="zh-CN" dirty="0"/>
              <a:t>224</a:t>
            </a:r>
            <a:r>
              <a:rPr lang="zh-CN" altLang="en-US" dirty="0"/>
              <a:t>，</a:t>
            </a:r>
            <a:r>
              <a:rPr lang="en-US" altLang="zh-CN" dirty="0"/>
              <a:t>kernel</a:t>
            </a:r>
            <a:r>
              <a:rPr lang="zh-CN" altLang="en-US" dirty="0"/>
              <a:t> </a:t>
            </a:r>
            <a:r>
              <a:rPr lang="en-US" altLang="zh-CN" dirty="0"/>
              <a:t>7</a:t>
            </a:r>
            <a:r>
              <a:rPr lang="zh-CN" altLang="en-US" dirty="0"/>
              <a:t> * </a:t>
            </a:r>
            <a:r>
              <a:rPr lang="en-US" altLang="zh-CN" dirty="0"/>
              <a:t>7</a:t>
            </a:r>
            <a:r>
              <a:rPr lang="zh-CN" altLang="en-US" dirty="0"/>
              <a:t> 的</a:t>
            </a:r>
            <a:r>
              <a:rPr lang="en-US" altLang="zh-CN" dirty="0"/>
              <a:t>GEMM</a:t>
            </a:r>
            <a:r>
              <a:rPr lang="zh-CN" altLang="en-US" dirty="0"/>
              <a:t>？</a:t>
            </a:r>
            <a:endParaRPr lang="en-US" altLang="zh-CN" dirty="0"/>
          </a:p>
          <a:p>
            <a:pPr lvl="1"/>
            <a:r>
              <a:rPr lang="zh-CN" altLang="en-US" dirty="0">
                <a:latin typeface="Gill Sans MT" panose="020B0502020104020203" pitchFamily="34" charset="0"/>
              </a:rPr>
              <a:t>怎么处理 </a:t>
            </a:r>
            <a:r>
              <a:rPr lang="en-US" altLang="zh-CN" dirty="0">
                <a:latin typeface="Gill Sans MT" panose="020B0502020104020203" pitchFamily="34" charset="0"/>
              </a:rPr>
              <a:t>Transform</a:t>
            </a:r>
            <a:r>
              <a:rPr lang="en-US" altLang="zh-CN" dirty="0"/>
              <a:t>er</a:t>
            </a:r>
            <a:r>
              <a:rPr lang="zh-CN" altLang="en-US" dirty="0"/>
              <a:t> 结构 </a:t>
            </a:r>
            <a:r>
              <a:rPr lang="en-US" altLang="zh-CN" dirty="0"/>
              <a:t>input</a:t>
            </a:r>
            <a:r>
              <a:rPr lang="zh-CN" altLang="en-US" dirty="0"/>
              <a:t> </a:t>
            </a:r>
            <a:r>
              <a:rPr lang="en-US" altLang="zh-CN" dirty="0"/>
              <a:t>embedding</a:t>
            </a:r>
            <a:r>
              <a:rPr lang="zh-CN" altLang="en-US" dirty="0"/>
              <a:t> </a:t>
            </a:r>
            <a:r>
              <a:rPr lang="en-US" altLang="zh-CN" dirty="0"/>
              <a:t>2048</a:t>
            </a:r>
            <a:r>
              <a:rPr lang="zh-CN" altLang="en-US" dirty="0"/>
              <a:t>*</a:t>
            </a:r>
            <a:r>
              <a:rPr lang="en-US" altLang="zh-CN" dirty="0"/>
              <a:t>2048</a:t>
            </a:r>
            <a:r>
              <a:rPr lang="zh-CN" altLang="en-US" dirty="0"/>
              <a:t>，</a:t>
            </a:r>
            <a:r>
              <a:rPr lang="en-US" altLang="zh-CN" dirty="0"/>
              <a:t>hidden</a:t>
            </a:r>
            <a:r>
              <a:rPr lang="zh-CN" altLang="en-US" dirty="0"/>
              <a:t> </a:t>
            </a:r>
            <a:r>
              <a:rPr lang="en-US" altLang="zh-CN" dirty="0"/>
              <a:t>size</a:t>
            </a:r>
            <a:r>
              <a:rPr lang="zh-CN" altLang="en-US" dirty="0"/>
              <a:t> </a:t>
            </a:r>
            <a:r>
              <a:rPr lang="en-US" altLang="zh-CN" dirty="0"/>
              <a:t>1024</a:t>
            </a:r>
            <a:r>
              <a:rPr lang="zh-CN" altLang="en-US" dirty="0"/>
              <a:t>*</a:t>
            </a:r>
            <a:r>
              <a:rPr lang="en-US" altLang="zh-CN" dirty="0"/>
              <a:t>1024</a:t>
            </a:r>
            <a:r>
              <a:rPr lang="zh-CN" altLang="en-US" dirty="0"/>
              <a:t> 的</a:t>
            </a:r>
            <a:r>
              <a:rPr lang="en-US" altLang="zh-CN" dirty="0"/>
              <a:t>GEMM</a:t>
            </a:r>
            <a:r>
              <a:rPr lang="zh-CN" altLang="en-US" dirty="0"/>
              <a:t>？</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344667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en-US" altLang="zh-CN" dirty="0"/>
              <a:t>CNN</a:t>
            </a:r>
            <a:r>
              <a:rPr lang="zh-CN" altLang="en-US" dirty="0"/>
              <a:t> </a:t>
            </a:r>
            <a:r>
              <a:rPr lang="en-US" altLang="zh-CN" dirty="0"/>
              <a:t>vs</a:t>
            </a:r>
            <a:r>
              <a:rPr lang="zh-CN" altLang="en-US" dirty="0"/>
              <a:t> </a:t>
            </a:r>
            <a:r>
              <a:rPr lang="en-US" altLang="zh-CN" dirty="0"/>
              <a:t>GEMM</a:t>
            </a:r>
            <a:endParaRPr lang="zh-CN" altLang="en-US" dirty="0"/>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a:xfrm>
            <a:off x="623636" y="1340768"/>
            <a:ext cx="10371289" cy="1728192"/>
          </a:xfrm>
        </p:spPr>
        <p:txBody>
          <a:bodyPr anchor="ctr"/>
          <a:lstStyle/>
          <a:p>
            <a:r>
              <a:rPr lang="zh-CN" altLang="en-US" sz="1800" dirty="0"/>
              <a:t>卷积的计算可以转换为两个矩阵相乘的求解，得到最终的卷积计算结果。</a:t>
            </a:r>
            <a:endParaRPr lang="en-US" altLang="zh-CN" sz="1800" dirty="0"/>
          </a:p>
          <a:p>
            <a:r>
              <a:rPr lang="en-US" altLang="zh-CN" sz="1800" dirty="0"/>
              <a:t>GEMM</a:t>
            </a:r>
            <a:r>
              <a:rPr lang="zh-CN" altLang="en-US" sz="1800" dirty="0"/>
              <a:t> 计算可以被成批地放在一起，作为单个大型矩阵乘法运算运行。</a:t>
            </a:r>
            <a:endParaRPr lang="en-US" altLang="zh-CN" sz="1800" dirty="0"/>
          </a:p>
          <a:p>
            <a:r>
              <a:rPr lang="zh-CN" altLang="en-US" sz="1800" dirty="0"/>
              <a:t>在 </a:t>
            </a:r>
            <a:r>
              <a:rPr lang="en-US" altLang="zh-CN" sz="1800" dirty="0"/>
              <a:t>GPU</a:t>
            </a:r>
            <a:r>
              <a:rPr lang="zh-CN" altLang="en-US" sz="1800" dirty="0"/>
              <a:t> </a:t>
            </a:r>
            <a:r>
              <a:rPr lang="en-US" altLang="zh-CN" sz="1800" dirty="0"/>
              <a:t>CUDA</a:t>
            </a:r>
            <a:r>
              <a:rPr lang="zh-CN" altLang="en-US" sz="1800" dirty="0"/>
              <a:t> </a:t>
            </a:r>
            <a:r>
              <a:rPr lang="en-US" altLang="zh-CN" sz="1800" dirty="0"/>
              <a:t>Core</a:t>
            </a:r>
            <a:r>
              <a:rPr lang="zh-CN" altLang="en-US" sz="1800" dirty="0"/>
              <a:t> 中，通过线程 </a:t>
            </a:r>
            <a:r>
              <a:rPr lang="en-US" altLang="zh-CN" sz="1800" dirty="0"/>
              <a:t>Block</a:t>
            </a:r>
            <a:r>
              <a:rPr lang="zh-CN" altLang="en-US" sz="1800" dirty="0"/>
              <a:t> 提供具体的计算。</a:t>
            </a:r>
          </a:p>
        </p:txBody>
      </p:sp>
      <p:pic>
        <p:nvPicPr>
          <p:cNvPr id="2" name="图片 1">
            <a:extLst>
              <a:ext uri="{FF2B5EF4-FFF2-40B4-BE49-F238E27FC236}">
                <a16:creationId xmlns:a16="http://schemas.microsoft.com/office/drawing/2014/main" id="{15FFF00C-1AF4-904B-83A6-F2AA9C9EF1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5725" y="3148406"/>
            <a:ext cx="11245312" cy="2938155"/>
          </a:xfrm>
          <a:prstGeom prst="rect">
            <a:avLst/>
          </a:prstGeom>
        </p:spPr>
      </p:pic>
    </p:spTree>
    <p:extLst>
      <p:ext uri="{BB962C8B-B14F-4D97-AF65-F5344CB8AC3E}">
        <p14:creationId xmlns:p14="http://schemas.microsoft.com/office/powerpoint/2010/main" val="214739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324036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历代发展</a:t>
            </a:r>
          </a:p>
        </p:txBody>
      </p:sp>
      <p:pic>
        <p:nvPicPr>
          <p:cNvPr id="4" name="图片 3">
            <a:extLst>
              <a:ext uri="{FF2B5EF4-FFF2-40B4-BE49-F238E27FC236}">
                <a16:creationId xmlns:a16="http://schemas.microsoft.com/office/drawing/2014/main" id="{2C4CABB9-0CD6-9940-8CAE-D1B641E0E1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1877" y="4002631"/>
            <a:ext cx="8803862" cy="2306689"/>
          </a:xfrm>
          <a:prstGeom prst="rect">
            <a:avLst/>
          </a:prstGeom>
        </p:spPr>
      </p:pic>
    </p:spTree>
    <p:extLst>
      <p:ext uri="{BB962C8B-B14F-4D97-AF65-F5344CB8AC3E}">
        <p14:creationId xmlns:p14="http://schemas.microsoft.com/office/powerpoint/2010/main" val="11022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a:t>
            </a:r>
            <a:endParaRPr lang="en-US" altLang="zh-CN" dirty="0"/>
          </a:p>
          <a:p>
            <a:r>
              <a:rPr lang="en-US" altLang="zh-CN" dirty="0">
                <a:hlinkClick r:id="rId3"/>
              </a:rPr>
              <a:t>https://developer.nvidia.com/blog/programming-tensor-cores-cuda-9/</a:t>
            </a:r>
            <a:endParaRPr lang="en-US" altLang="zh-CN" dirty="0"/>
          </a:p>
          <a:p>
            <a:r>
              <a:rPr lang="en-US" altLang="zh-CN" dirty="0">
                <a:hlinkClick r:id="rId4"/>
              </a:rPr>
              <a:t>https://developer.nvidia.com/blog/accelerating-winml-and-nvidia-tensor-cores/</a:t>
            </a:r>
            <a:endParaRPr lang="en-US" altLang="zh-CN" dirty="0"/>
          </a:p>
          <a:p>
            <a:r>
              <a:rPr lang="en-US" altLang="zh-CN" dirty="0">
                <a:hlinkClick r:id="rId5"/>
              </a:rPr>
              <a:t>https://developer.nvidia.com/blog/optimizing-gpu-performance-tensor-cores/</a:t>
            </a:r>
            <a:endParaRPr lang="en-US" altLang="zh-CN" dirty="0"/>
          </a:p>
          <a:p>
            <a:r>
              <a:rPr lang="en-US" altLang="zh-CN" dirty="0">
                <a:hlinkClick r:id="rId6"/>
              </a:rPr>
              <a:t>https://www.anandtech.com/Gallery/Album/6494#15</a:t>
            </a:r>
            <a:endParaRPr lang="en-US" altLang="zh-CN" dirty="0"/>
          </a:p>
          <a:p>
            <a:r>
              <a:rPr lang="en-US" altLang="zh-CN" dirty="0">
                <a:hlinkClick r:id="rId7"/>
              </a:rPr>
              <a:t>https://www.anandtech.com/Gallery/Album/6493#33</a:t>
            </a:r>
            <a:endParaRPr lang="en-US" altLang="zh-CN" dirty="0"/>
          </a:p>
          <a:p>
            <a:r>
              <a:rPr lang="en-US" altLang="zh-CN" dirty="0">
                <a:hlinkClick r:id="rId8"/>
              </a:rPr>
              <a:t>https://www.anandtech.com/show/12673/titan-v-deep-learning-deep-dive/3</a:t>
            </a:r>
            <a:endParaRPr lang="en-US" altLang="zh-CN" dirty="0"/>
          </a:p>
          <a:p>
            <a:r>
              <a:rPr lang="en-US" altLang="zh-CN" dirty="0">
                <a:hlinkClick r:id="rId9"/>
              </a:rPr>
              <a:t>https://www.anandtech.com/show/12673/titan-v-deep-learning-deep-dive/4</a:t>
            </a:r>
            <a:endParaRPr lang="en-US" altLang="zh-CN" dirty="0"/>
          </a:p>
          <a:p>
            <a:r>
              <a:rPr lang="en-US" altLang="zh-CN" dirty="0">
                <a:hlinkClick r:id="rId10"/>
              </a:rPr>
              <a:t>https://www.cnblogs.com/wujianming-110117/p/12993096.html</a:t>
            </a:r>
            <a:endParaRPr lang="en-US" altLang="zh-CN" dirty="0"/>
          </a:p>
          <a:p>
            <a:r>
              <a:rPr lang="en-US" altLang="zh-CN" dirty="0">
                <a:hlinkClick r:id="rId10"/>
              </a:rPr>
              <a:t>https://www.cnblogs.com/wujianming-110117/p/12993096.html</a:t>
            </a:r>
            <a:endParaRPr lang="en-US" altLang="zh-CN" dirty="0"/>
          </a:p>
          <a:p>
            <a:r>
              <a:rPr lang="en-US" altLang="zh-CN" dirty="0">
                <a:hlinkClick r:id="rId11"/>
              </a:rPr>
              <a:t>https://aijishu.com/a/1060000000286803#item-2</a:t>
            </a:r>
            <a:endParaRPr lang="en-US" altLang="zh-CN" dirty="0"/>
          </a:p>
          <a:p>
            <a:r>
              <a:rPr lang="en-US" altLang="zh-CN" dirty="0">
                <a:hlinkClick r:id="rId12"/>
              </a:rPr>
              <a:t>https://learnopencv.com/demystifying-gpu-architectures-for-deep-learning-part-2/</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基本工作原理</a:t>
            </a:r>
          </a:p>
          <a:p>
            <a:pPr lvl="1"/>
            <a:r>
              <a:rPr lang="en-US" altLang="zh-CN" sz="2400" dirty="0">
                <a:solidFill>
                  <a:srgbClr val="374154"/>
                </a:solidFill>
                <a:latin typeface="Gill Sans MT" panose="020B0502020104020203" pitchFamily="34" charset="0"/>
              </a:rPr>
              <a:t>Conv</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Relationship</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卷积与</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Basic Principles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的基本原理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Architecture Evolution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架构演进</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768559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chemeClr val="bg1">
                    <a:lumMod val="65000"/>
                  </a:schemeClr>
                </a:solidFill>
                <a:latin typeface="Gill Sans MT" panose="020B0502020104020203" pitchFamily="34" charset="0"/>
              </a:rPr>
              <a:t> 基本工作原理</a:t>
            </a:r>
          </a:p>
          <a:p>
            <a:pPr lvl="1"/>
            <a:r>
              <a:rPr lang="en-US" altLang="zh-CN" sz="2400" dirty="0">
                <a:solidFill>
                  <a:schemeClr val="bg1">
                    <a:lumMod val="65000"/>
                  </a:schemeClr>
                </a:solidFill>
                <a:latin typeface="Gill Sans MT" panose="020B0502020104020203" pitchFamily="34" charset="0"/>
              </a:rPr>
              <a:t>Conv</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and</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TC</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Relationship</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t>
            </a:r>
            <a:r>
              <a:rPr lang="zh-CN" altLang="en-US" sz="2400" dirty="0">
                <a:solidFill>
                  <a:schemeClr val="bg1">
                    <a:lumMod val="65000"/>
                  </a:schemeClr>
                </a:solidFill>
                <a:latin typeface="Gill Sans MT" panose="020B0502020104020203" pitchFamily="34" charset="0"/>
              </a:rPr>
              <a:t> 卷积与</a:t>
            </a:r>
            <a:r>
              <a:rPr lang="en-US" altLang="zh-CN" sz="2400" dirty="0">
                <a:solidFill>
                  <a:schemeClr val="bg1">
                    <a:lumMod val="65000"/>
                  </a:schemeClr>
                </a:solidFill>
                <a:latin typeface="Gill Sans MT" panose="020B0502020104020203" pitchFamily="34" charset="0"/>
              </a:rPr>
              <a:t>Tensor</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Core</a:t>
            </a:r>
            <a:r>
              <a:rPr lang="zh-CN" altLang="en-US" sz="2400" dirty="0">
                <a:solidFill>
                  <a:schemeClr val="bg1">
                    <a:lumMod val="65000"/>
                  </a:schemeClr>
                </a:solidFill>
                <a:latin typeface="Gill Sans MT" panose="020B0502020104020203" pitchFamily="34" charset="0"/>
              </a:rPr>
              <a:t>关系</a:t>
            </a:r>
            <a:endParaRPr lang="en-US" altLang="zh-CN" sz="2400" dirty="0">
              <a:solidFill>
                <a:schemeClr val="bg1">
                  <a:lumMod val="65000"/>
                </a:schemeClr>
              </a:solidFill>
              <a:latin typeface="Gill Sans MT" panose="020B0502020104020203" pitchFamily="34" charset="0"/>
            </a:endParaRPr>
          </a:p>
          <a:p>
            <a:pPr lvl="1"/>
            <a:r>
              <a:rPr lang="en-US" altLang="zh-CN" sz="2400" dirty="0">
                <a:solidFill>
                  <a:schemeClr val="bg1">
                    <a:lumMod val="65000"/>
                  </a:schemeClr>
                </a:solidFill>
                <a:latin typeface="Gill Sans MT" panose="020B0502020104020203" pitchFamily="34" charset="0"/>
              </a:rPr>
              <a:t>TC</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Basic Principles</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Tensor</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Core</a:t>
            </a:r>
            <a:r>
              <a:rPr lang="zh-CN" altLang="en-US" sz="2400" dirty="0">
                <a:solidFill>
                  <a:schemeClr val="bg1">
                    <a:lumMod val="65000"/>
                  </a:schemeClr>
                </a:solidFill>
                <a:latin typeface="Gill Sans MT" panose="020B0502020104020203" pitchFamily="34" charset="0"/>
              </a:rPr>
              <a:t>的基本原理</a:t>
            </a:r>
            <a:endParaRPr lang="en-US" altLang="zh-CN" sz="2400" dirty="0">
              <a:solidFill>
                <a:schemeClr val="bg1">
                  <a:lumMod val="65000"/>
                </a:schemeClr>
              </a:solidFill>
              <a:latin typeface="Gill Sans MT" panose="020B0502020104020203" pitchFamily="34" charset="0"/>
            </a:endParaRPr>
          </a:p>
          <a:p>
            <a:pPr lvl="1"/>
            <a:r>
              <a:rPr lang="en-US" altLang="zh-CN" sz="2400" dirty="0">
                <a:solidFill>
                  <a:schemeClr val="bg1">
                    <a:lumMod val="65000"/>
                  </a:schemeClr>
                </a:solidFill>
                <a:latin typeface="Gill Sans MT" panose="020B0502020104020203" pitchFamily="34" charset="0"/>
              </a:rPr>
              <a:t>TC</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Architecture Evolution</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Tensor</a:t>
            </a:r>
            <a:r>
              <a:rPr lang="zh-CN" altLang="en-US" sz="2400" dirty="0">
                <a:solidFill>
                  <a:schemeClr val="bg1">
                    <a:lumMod val="65000"/>
                  </a:schemeClr>
                </a:solidFill>
                <a:latin typeface="Gill Sans MT" panose="020B0502020104020203" pitchFamily="34" charset="0"/>
              </a:rPr>
              <a:t> </a:t>
            </a:r>
            <a:r>
              <a:rPr lang="en-US" altLang="zh-CN" sz="2400" dirty="0">
                <a:solidFill>
                  <a:schemeClr val="bg1">
                    <a:lumMod val="65000"/>
                  </a:schemeClr>
                </a:solidFill>
                <a:latin typeface="Gill Sans MT" panose="020B0502020104020203" pitchFamily="34" charset="0"/>
              </a:rPr>
              <a:t>Core</a:t>
            </a:r>
            <a:r>
              <a:rPr lang="zh-CN" altLang="en-US" sz="2400" dirty="0">
                <a:solidFill>
                  <a:schemeClr val="bg1">
                    <a:lumMod val="65000"/>
                  </a:schemeClr>
                </a:solidFill>
                <a:latin typeface="Gill Sans MT" panose="020B0502020104020203" pitchFamily="34" charset="0"/>
              </a:rPr>
              <a:t>架构演进</a:t>
            </a:r>
            <a:endParaRPr lang="en-US" altLang="zh-CN" sz="2400" dirty="0">
              <a:solidFill>
                <a:schemeClr val="bg1">
                  <a:lumMod val="65000"/>
                </a:schemeClr>
              </a:solidFill>
              <a:latin typeface="Gill Sans MT" panose="020B0502020104020203" pitchFamily="34" charset="0"/>
            </a:endParaRPr>
          </a:p>
          <a:p>
            <a:pPr marL="514350" lvl="1" indent="-514350">
              <a:buFont typeface="+mj-lt"/>
              <a:buAutoNum type="arabicPeriod" startAt="2"/>
            </a:pPr>
            <a:r>
              <a:rPr lang="zh-CN" altLang="en-US" sz="2800" b="1" dirty="0">
                <a:solidFill>
                  <a:srgbClr val="374154"/>
                </a:solidFill>
                <a:latin typeface="Gill Sans MT" panose="020B0502020104020203" pitchFamily="34" charset="0"/>
              </a:rPr>
              <a:t>深入</a:t>
            </a:r>
            <a:r>
              <a:rPr lang="en-US" altLang="zh-CN" sz="2800" b="1" dirty="0">
                <a:solidFill>
                  <a:srgbClr val="374154"/>
                </a:solidFill>
                <a:latin typeface="Gill Sans MT" panose="020B0502020104020203" pitchFamily="34" charset="0"/>
              </a:rPr>
              <a:t>Tensor</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Core</a:t>
            </a:r>
          </a:p>
          <a:p>
            <a:pPr lvl="1"/>
            <a:r>
              <a:rPr lang="en-US" altLang="zh-CN" sz="2400" dirty="0">
                <a:solidFill>
                  <a:srgbClr val="374154"/>
                </a:solidFill>
                <a:latin typeface="Gill Sans MT" panose="020B0502020104020203" pitchFamily="34" charset="0"/>
              </a:rPr>
              <a:t>XXX</a:t>
            </a:r>
          </a:p>
          <a:p>
            <a:pPr lvl="1"/>
            <a:r>
              <a:rPr lang="en-US" altLang="zh-CN" sz="2400" dirty="0">
                <a:solidFill>
                  <a:srgbClr val="374154"/>
                </a:solidFill>
                <a:latin typeface="Gill Sans MT" panose="020B0502020104020203" pitchFamily="34" charset="0"/>
              </a:rPr>
              <a:t>XXX</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875997756"/>
              </p:ext>
            </p:extLst>
          </p:nvPr>
        </p:nvGraphicFramePr>
        <p:xfrm>
          <a:off x="606086" y="1436041"/>
          <a:ext cx="10963476" cy="4742389"/>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39891">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39891">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39891">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247363">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247363">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488099">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39891">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409897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783991156"/>
              </p:ext>
            </p:extLst>
          </p:nvPr>
        </p:nvGraphicFramePr>
        <p:xfrm>
          <a:off x="606085" y="1436041"/>
          <a:ext cx="10892896" cy="4759698"/>
        </p:xfrm>
        <a:graphic>
          <a:graphicData uri="http://schemas.openxmlformats.org/drawingml/2006/table">
            <a:tbl>
              <a:tblPr firstRow="1" bandRow="1">
                <a:tableStyleId>{72833802-FEF1-4C79-8D5D-14CF1EAF98D9}</a:tableStyleId>
              </a:tblPr>
              <a:tblGrid>
                <a:gridCol w="1459848">
                  <a:extLst>
                    <a:ext uri="{9D8B030D-6E8A-4147-A177-3AD203B41FA5}">
                      <a16:colId xmlns:a16="http://schemas.microsoft.com/office/drawing/2014/main" val="3217182464"/>
                    </a:ext>
                  </a:extLst>
                </a:gridCol>
                <a:gridCol w="2358262">
                  <a:extLst>
                    <a:ext uri="{9D8B030D-6E8A-4147-A177-3AD203B41FA5}">
                      <a16:colId xmlns:a16="http://schemas.microsoft.com/office/drawing/2014/main" val="2096408800"/>
                    </a:ext>
                  </a:extLst>
                </a:gridCol>
                <a:gridCol w="2358262">
                  <a:extLst>
                    <a:ext uri="{9D8B030D-6E8A-4147-A177-3AD203B41FA5}">
                      <a16:colId xmlns:a16="http://schemas.microsoft.com/office/drawing/2014/main" val="3546679735"/>
                    </a:ext>
                  </a:extLst>
                </a:gridCol>
                <a:gridCol w="2358262">
                  <a:extLst>
                    <a:ext uri="{9D8B030D-6E8A-4147-A177-3AD203B41FA5}">
                      <a16:colId xmlns:a16="http://schemas.microsoft.com/office/drawing/2014/main" val="2877730472"/>
                    </a:ext>
                  </a:extLst>
                </a:gridCol>
                <a:gridCol w="2358262">
                  <a:extLst>
                    <a:ext uri="{9D8B030D-6E8A-4147-A177-3AD203B41FA5}">
                      <a16:colId xmlns:a16="http://schemas.microsoft.com/office/drawing/2014/main" val="303184290"/>
                    </a:ext>
                  </a:extLst>
                </a:gridCol>
              </a:tblGrid>
              <a:tr h="439891">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Volta</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Turing</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Ampere</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Hopper</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39891">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39891">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2017</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2018</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2022</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247363">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80</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包括</a:t>
                      </a:r>
                      <a:r>
                        <a:rPr lang="en-US" altLang="zh-CN" sz="1200" dirty="0">
                          <a:solidFill>
                            <a:srgbClr val="374154"/>
                          </a:solidFill>
                          <a:latin typeface="Microsoft YaHei" panose="020B0503020204020204" pitchFamily="34" charset="-122"/>
                          <a:ea typeface="Microsoft YaHei" panose="020B0503020204020204" pitchFamily="34" charset="-122"/>
                        </a:rPr>
                        <a:t>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102</a:t>
                      </a:r>
                      <a:r>
                        <a:rPr lang="zh-CN" altLang="en-US" sz="1200" dirty="0">
                          <a:solidFill>
                            <a:srgbClr val="374154"/>
                          </a:solidFill>
                          <a:latin typeface="Microsoft YaHei" panose="020B0503020204020204" pitchFamily="34" charset="-122"/>
                          <a:ea typeface="Microsoft YaHei" panose="020B0503020204020204" pitchFamily="34" charset="-122"/>
                        </a:rPr>
                        <a:t>核心</a:t>
                      </a:r>
                      <a:r>
                        <a:rPr lang="en-US" altLang="zh-CN" sz="1200" dirty="0">
                          <a:solidFill>
                            <a:srgbClr val="374154"/>
                          </a:solidFill>
                          <a:latin typeface="Microsoft YaHei" panose="020B0503020204020204" pitchFamily="34" charset="-122"/>
                          <a:ea typeface="Microsoft YaHei" panose="020B0503020204020204" pitchFamily="34" charset="-122"/>
                        </a:rPr>
                        <a:t>92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重新设计，每个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128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247363">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NVLink2.0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r>
                        <a:rPr lang="zh-CN" altLang="en-US" sz="1200" dirty="0">
                          <a:solidFill>
                            <a:srgbClr val="374154"/>
                          </a:solidFill>
                          <a:latin typeface="Microsoft YaHei" panose="020B0503020204020204" pitchFamily="34" charset="-122"/>
                          <a:ea typeface="Microsoft YaHei" panose="020B0503020204020204" pitchFamily="34" charset="-122"/>
                        </a:rPr>
                        <a:t>第一代，支持</a:t>
                      </a:r>
                      <a:r>
                        <a:rPr lang="en-US" altLang="zh-CN" sz="1200" dirty="0">
                          <a:solidFill>
                            <a:srgbClr val="374154"/>
                          </a:solidFill>
                          <a:latin typeface="Microsoft YaHei" panose="020B0503020204020204" pitchFamily="34" charset="-122"/>
                          <a:ea typeface="Microsoft YaHei" panose="020B0503020204020204" pitchFamily="34" charset="-122"/>
                        </a:rPr>
                        <a:t>AI</a:t>
                      </a:r>
                      <a:r>
                        <a:rPr lang="zh-CN" altLang="en-US" sz="12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a:t>
                      </a:r>
                      <a:r>
                        <a:rPr lang="zh-CN" altLang="en-US" sz="12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Core3.0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NVLink3.0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MIG1.0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Core4.0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NVlink4.0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488099">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211</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186</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283</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800</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39891">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200" dirty="0" err="1">
                          <a:solidFill>
                            <a:srgbClr val="374154"/>
                          </a:solidFill>
                          <a:latin typeface="Microsoft YaHei" panose="020B0503020204020204" pitchFamily="34" charset="-122"/>
                          <a:ea typeface="Microsoft YaHei" panose="020B0503020204020204" pitchFamily="34" charset="-122"/>
                        </a:rPr>
                        <a:t>TiTan</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V</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T4</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RTX</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A30</a:t>
                      </a:r>
                      <a:r>
                        <a:rPr lang="zh-CN" altLang="en-US" sz="12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H100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649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56D1A40-2778-5241-992A-E0F4F4FCE5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81857" y="702181"/>
            <a:ext cx="9338034" cy="2078747"/>
          </a:xfrm>
          <a:prstGeom prst="rect">
            <a:avLst/>
          </a:prstGeom>
        </p:spPr>
      </p:pic>
      <p:pic>
        <p:nvPicPr>
          <p:cNvPr id="7" name="图片 6">
            <a:extLst>
              <a:ext uri="{FF2B5EF4-FFF2-40B4-BE49-F238E27FC236}">
                <a16:creationId xmlns:a16="http://schemas.microsoft.com/office/drawing/2014/main" id="{22E6D645-276D-D549-B4F2-56C31968C2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81857" y="2708920"/>
            <a:ext cx="9433048" cy="3759034"/>
          </a:xfrm>
          <a:prstGeom prst="rect">
            <a:avLst/>
          </a:prstGeom>
        </p:spPr>
      </p:pic>
    </p:spTree>
    <p:extLst>
      <p:ext uri="{BB962C8B-B14F-4D97-AF65-F5344CB8AC3E}">
        <p14:creationId xmlns:p14="http://schemas.microsoft.com/office/powerpoint/2010/main" val="293375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en-US" altLang="zh-CN" dirty="0"/>
              <a:t>CNN</a:t>
            </a:r>
            <a:r>
              <a:rPr lang="zh-CN" altLang="en-US" dirty="0"/>
              <a:t> </a:t>
            </a:r>
            <a:r>
              <a:rPr lang="en-US" altLang="zh-CN" dirty="0"/>
              <a:t>vs</a:t>
            </a:r>
            <a:r>
              <a:rPr lang="zh-CN" altLang="en-US" dirty="0"/>
              <a:t> </a:t>
            </a:r>
            <a:r>
              <a:rPr lang="en-US" altLang="zh-CN" dirty="0"/>
              <a:t>GEMM</a:t>
            </a:r>
            <a:endParaRPr lang="zh-CN" altLang="en-US" dirty="0"/>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a:xfrm>
            <a:off x="623635" y="1340768"/>
            <a:ext cx="10963473" cy="1440160"/>
          </a:xfrm>
        </p:spPr>
        <p:txBody>
          <a:bodyPr/>
          <a:lstStyle/>
          <a:p>
            <a:r>
              <a:rPr lang="zh-CN" altLang="en-US" sz="1800" dirty="0"/>
              <a:t>卷积神经网络 </a:t>
            </a:r>
            <a:r>
              <a:rPr lang="en-US" altLang="zh-CN" sz="1800" dirty="0"/>
              <a:t>CNN</a:t>
            </a:r>
            <a:r>
              <a:rPr lang="zh-CN" altLang="en-US" sz="1800" dirty="0"/>
              <a:t> 包含许多卷积层。算法上通过数据重排，完成 </a:t>
            </a:r>
            <a:r>
              <a:rPr lang="en-US" altLang="zh-CN" sz="1800" dirty="0"/>
              <a:t>Im2col </a:t>
            </a:r>
            <a:r>
              <a:rPr lang="zh-CN" altLang="en-US" sz="1800" dirty="0"/>
              <a:t>的操作之后会得到一个输入矩阵，卷积 </a:t>
            </a:r>
            <a:r>
              <a:rPr lang="en-US" altLang="zh-CN" sz="1800" dirty="0"/>
              <a:t>Weights </a:t>
            </a:r>
            <a:r>
              <a:rPr lang="zh-CN" altLang="en-US" sz="1800" dirty="0"/>
              <a:t>可以转换为一个矩阵，因此卷积的计算就可以转换为两个矩阵相乘的求解，得到最终的卷积计算结果。</a:t>
            </a:r>
            <a:r>
              <a:rPr lang="en-US" altLang="zh-CN" sz="1800" dirty="0"/>
              <a:t>GEMM</a:t>
            </a:r>
            <a:r>
              <a:rPr lang="zh-CN" altLang="en-US" sz="1800" dirty="0"/>
              <a:t> 计算可以被成批地放在一起，作为单个大型矩阵乘法运算运行。</a:t>
            </a:r>
          </a:p>
        </p:txBody>
      </p:sp>
      <p:pic>
        <p:nvPicPr>
          <p:cNvPr id="5" name="图片 4">
            <a:extLst>
              <a:ext uri="{FF2B5EF4-FFF2-40B4-BE49-F238E27FC236}">
                <a16:creationId xmlns:a16="http://schemas.microsoft.com/office/drawing/2014/main" id="{93FA9102-A338-5D4D-A69E-302C0538E6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4065" y="2780928"/>
            <a:ext cx="5688632" cy="3736589"/>
          </a:xfrm>
          <a:prstGeom prst="rect">
            <a:avLst/>
          </a:prstGeom>
        </p:spPr>
      </p:pic>
    </p:spTree>
    <p:extLst>
      <p:ext uri="{BB962C8B-B14F-4D97-AF65-F5344CB8AC3E}">
        <p14:creationId xmlns:p14="http://schemas.microsoft.com/office/powerpoint/2010/main" val="25001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34779</TotalTime>
  <Words>1627</Words>
  <Application>Microsoft Macintosh PowerPoint</Application>
  <PresentationFormat>自定义</PresentationFormat>
  <Paragraphs>217</Paragraphs>
  <Slides>26</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26</vt:i4>
      </vt:variant>
    </vt:vector>
  </HeadingPairs>
  <TitlesOfParts>
    <vt:vector size="4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PowerPoint 演示文稿</vt:lpstr>
      <vt:lpstr>CNN vs GEMM</vt:lpstr>
      <vt:lpstr>PowerPoint 演示文稿</vt:lpstr>
      <vt:lpstr>Question?</vt:lpstr>
      <vt:lpstr>混合精度</vt:lpstr>
      <vt:lpstr>Volta 架构第一代 Tensor Core</vt:lpstr>
      <vt:lpstr>Volta 架构第一代 Tensor Core</vt:lpstr>
      <vt:lpstr>Volta 架构第一代 Tensor Core：混合精度</vt:lpstr>
      <vt:lpstr>Volta 架构第一代 Tensor Core</vt:lpstr>
      <vt:lpstr>Volta 架构第一代 Tensor Core</vt:lpstr>
      <vt:lpstr>PowerPoint 演示文稿</vt:lpstr>
      <vt:lpstr>张量同步的方式</vt:lpstr>
      <vt:lpstr>Volta 架构第一代 Tensor Core</vt:lpstr>
      <vt:lpstr>CUDA Tensor Core编程</vt:lpstr>
      <vt:lpstr>Question?</vt:lpstr>
      <vt:lpstr>CNN vs GEMM</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5862</cp:revision>
  <dcterms:created xsi:type="dcterms:W3CDTF">2015-01-14T10:38:57Z</dcterms:created>
  <dcterms:modified xsi:type="dcterms:W3CDTF">2023-05-03T07:32:21Z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